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4"/>
  </p:sldMasterIdLst>
  <p:notesMasterIdLst>
    <p:notesMasterId r:id="rId32"/>
  </p:notesMasterIdLst>
  <p:sldIdLst>
    <p:sldId id="256" r:id="rId5"/>
    <p:sldId id="294" r:id="rId6"/>
    <p:sldId id="295" r:id="rId7"/>
    <p:sldId id="311" r:id="rId8"/>
    <p:sldId id="314" r:id="rId9"/>
    <p:sldId id="296" r:id="rId10"/>
    <p:sldId id="297" r:id="rId11"/>
    <p:sldId id="298" r:id="rId12"/>
    <p:sldId id="299" r:id="rId13"/>
    <p:sldId id="300" r:id="rId14"/>
    <p:sldId id="301" r:id="rId15"/>
    <p:sldId id="313" r:id="rId16"/>
    <p:sldId id="315" r:id="rId17"/>
    <p:sldId id="316" r:id="rId18"/>
    <p:sldId id="302" r:id="rId19"/>
    <p:sldId id="260" r:id="rId20"/>
    <p:sldId id="309" r:id="rId21"/>
    <p:sldId id="310" r:id="rId22"/>
    <p:sldId id="261" r:id="rId23"/>
    <p:sldId id="268" r:id="rId24"/>
    <p:sldId id="278" r:id="rId25"/>
    <p:sldId id="264" r:id="rId26"/>
    <p:sldId id="305" r:id="rId27"/>
    <p:sldId id="303" r:id="rId28"/>
    <p:sldId id="306" r:id="rId29"/>
    <p:sldId id="284" r:id="rId30"/>
    <p:sldId id="312" r:id="rId3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15FF7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6" autoAdjust="0"/>
    <p:restoredTop sz="88529" autoAdjust="0"/>
  </p:normalViewPr>
  <p:slideViewPr>
    <p:cSldViewPr>
      <p:cViewPr varScale="1">
        <p:scale>
          <a:sx n="74" d="100"/>
          <a:sy n="74" d="100"/>
        </p:scale>
        <p:origin x="364" y="52"/>
      </p:cViewPr>
      <p:guideLst>
        <p:guide orient="horz" pos="2160"/>
        <p:guide pos="384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7D4C79-96AE-4A14-BFE8-9715660FC5E2}" type="doc">
      <dgm:prSet loTypeId="urn:microsoft.com/office/officeart/2005/8/layout/hierarchy4" loCatId="hierarchy" qsTypeId="urn:microsoft.com/office/officeart/2005/8/quickstyle/simple3" qsCatId="simple" csTypeId="urn:microsoft.com/office/officeart/2005/8/colors/accent1_2" csCatId="accent1" phldr="1"/>
      <dgm:spPr/>
      <dgm:t>
        <a:bodyPr/>
        <a:lstStyle/>
        <a:p>
          <a:endParaRPr lang="en-US"/>
        </a:p>
      </dgm:t>
    </dgm:pt>
    <dgm:pt modelId="{8884200F-C4D6-4703-97F8-7915179E81D4}">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effectLst/>
              <a:latin typeface="+mn-lt"/>
              <a:cs typeface="Calibri" pitchFamily="34" charset="0"/>
            </a:rPr>
            <a:t>Satya </a:t>
          </a:r>
          <a:r>
            <a:rPr kumimoji="0" lang="en-US" sz="2800" b="1" i="0" u="none" strike="noStrike" cap="none" normalizeH="0" baseline="0" dirty="0" err="1" smtClean="0">
              <a:ln/>
              <a:effectLst/>
              <a:latin typeface="+mn-lt"/>
              <a:cs typeface="Calibri" pitchFamily="34" charset="0"/>
            </a:rPr>
            <a:t>Nadella</a:t>
          </a:r>
          <a:endParaRPr kumimoji="0" lang="en-US" sz="2800" b="1" i="0" u="none" strike="noStrike" cap="none" normalizeH="0" baseline="0" dirty="0" smtClean="0">
            <a:ln/>
            <a:effectLst/>
            <a:latin typeface="+mn-lt"/>
            <a:cs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effectLst/>
              <a:latin typeface="+mn-lt"/>
              <a:cs typeface="Calibri" pitchFamily="34" charset="0"/>
            </a:rPr>
            <a:t>CEO</a:t>
          </a:r>
        </a:p>
      </dgm:t>
    </dgm:pt>
    <dgm:pt modelId="{D0CBF002-8FF9-4CE6-B208-F4ED69D02B93}" type="parTrans" cxnId="{417034E9-39F8-4596-B133-6C39BA86443E}">
      <dgm:prSet/>
      <dgm:spPr/>
      <dgm:t>
        <a:bodyPr/>
        <a:lstStyle/>
        <a:p>
          <a:endParaRPr lang="en-US"/>
        </a:p>
      </dgm:t>
    </dgm:pt>
    <dgm:pt modelId="{9CBE9195-FD94-4BAF-9BC7-BDA26F8062B3}" type="sibTrans" cxnId="{417034E9-39F8-4596-B133-6C39BA86443E}">
      <dgm:prSet/>
      <dgm:spPr/>
      <dgm:t>
        <a:bodyPr/>
        <a:lstStyle/>
        <a:p>
          <a:endParaRPr lang="en-US"/>
        </a:p>
      </dgm:t>
    </dgm:pt>
    <dgm:pt modelId="{64BA01E4-2D90-4C06-8DF6-397B804BC1D3}">
      <dgm:prSet/>
      <dgm:spPr/>
      <dgm:t>
        <a:bodyPr anchor="t" anchorCtr="0"/>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effectLst/>
              <a:latin typeface="+mn-lt"/>
            </a:rPr>
            <a:t>Kirill </a:t>
          </a:r>
          <a:r>
            <a:rPr kumimoji="0" lang="en-US" b="1" i="0" u="none" strike="noStrike" cap="none" normalizeH="0" baseline="0" dirty="0" err="1" smtClean="0">
              <a:ln/>
              <a:effectLst/>
              <a:latin typeface="+mn-lt"/>
            </a:rPr>
            <a:t>Tatarinov</a:t>
          </a:r>
          <a:r>
            <a:rPr kumimoji="0" lang="en-US" b="1" i="0" u="none" strike="noStrike" cap="none" normalizeH="0" baseline="0" dirty="0" smtClean="0">
              <a:ln/>
              <a:effectLst/>
              <a:latin typeface="+mn-lt"/>
            </a:rPr>
            <a:t/>
          </a:r>
          <a:br>
            <a:rPr kumimoji="0" lang="en-US" b="1" i="0" u="none" strike="noStrike" cap="none" normalizeH="0" baseline="0" dirty="0" smtClean="0">
              <a:ln/>
              <a:effectLst/>
              <a:latin typeface="+mn-lt"/>
            </a:rPr>
          </a:br>
          <a:r>
            <a:rPr kumimoji="0" lang="en-US" b="0" i="0" u="none" strike="noStrike" cap="none" normalizeH="0" baseline="0" dirty="0" smtClean="0">
              <a:ln/>
              <a:effectLst/>
              <a:latin typeface="+mn-lt"/>
            </a:rPr>
            <a:t>MS Business Solutions</a:t>
          </a:r>
        </a:p>
      </dgm:t>
    </dgm:pt>
    <dgm:pt modelId="{98AA4EEA-604A-4F76-906C-9C2F7199813D}" type="parTrans" cxnId="{6D2A49B4-F042-4A52-A470-56C55148B2E3}">
      <dgm:prSet/>
      <dgm:spPr/>
      <dgm:t>
        <a:bodyPr/>
        <a:lstStyle/>
        <a:p>
          <a:endParaRPr lang="en-US"/>
        </a:p>
      </dgm:t>
    </dgm:pt>
    <dgm:pt modelId="{760D87AE-340B-4661-B56E-82DE1950A1A4}" type="sibTrans" cxnId="{6D2A49B4-F042-4A52-A470-56C55148B2E3}">
      <dgm:prSet/>
      <dgm:spPr/>
      <dgm:t>
        <a:bodyPr/>
        <a:lstStyle/>
        <a:p>
          <a:endParaRPr lang="en-US"/>
        </a:p>
      </dgm:t>
    </dgm:pt>
    <dgm:pt modelId="{3708F29F-48B3-4AC2-8DDA-20A4C4FC0F15}">
      <dgm:prSet/>
      <dgm:spPr/>
      <dgm:t>
        <a:bodyPr anchor="t" anchorCtr="0"/>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effectLst/>
              <a:latin typeface="+mn-lt"/>
            </a:rPr>
            <a:t>Scott Guthrie</a:t>
          </a:r>
          <a:br>
            <a:rPr kumimoji="0" lang="en-US" b="1" i="0" u="none" strike="noStrike" cap="none" normalizeH="0" baseline="0" dirty="0" smtClean="0">
              <a:ln/>
              <a:effectLst/>
              <a:latin typeface="+mn-lt"/>
            </a:rPr>
          </a:br>
          <a:r>
            <a:rPr kumimoji="0" lang="en-US" b="0" i="0" u="none" strike="noStrike" cap="none" normalizeH="0" baseline="0" dirty="0" smtClean="0">
              <a:ln/>
              <a:effectLst/>
              <a:latin typeface="+mn-lt"/>
            </a:rPr>
            <a:t>Cloud and Enterprise</a:t>
          </a:r>
        </a:p>
      </dgm:t>
    </dgm:pt>
    <dgm:pt modelId="{BEB0A5E9-7ACC-496E-9AAD-B5B71CB25BB5}" type="parTrans" cxnId="{828A890F-DF7E-4DA7-BE66-42FBC77AF317}">
      <dgm:prSet/>
      <dgm:spPr/>
      <dgm:t>
        <a:bodyPr/>
        <a:lstStyle/>
        <a:p>
          <a:endParaRPr lang="en-US"/>
        </a:p>
      </dgm:t>
    </dgm:pt>
    <dgm:pt modelId="{87991F66-5DF7-4F8C-96AC-316C1F7781D5}" type="sibTrans" cxnId="{828A890F-DF7E-4DA7-BE66-42FBC77AF317}">
      <dgm:prSet/>
      <dgm:spPr/>
      <dgm:t>
        <a:bodyPr/>
        <a:lstStyle/>
        <a:p>
          <a:endParaRPr lang="en-US"/>
        </a:p>
      </dgm:t>
    </dgm:pt>
    <dgm:pt modelId="{B0861B43-15F1-4AF6-B7EA-3CD50C93287F}">
      <dgm:prSet/>
      <dgm:spPr/>
      <dgm:t>
        <a:bodyPr anchor="t" anchorCtr="0"/>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effectLst/>
              <a:latin typeface="+mn-lt"/>
            </a:rPr>
            <a:t>Qi  Lu</a:t>
          </a:r>
          <a:br>
            <a:rPr kumimoji="0" lang="en-US" b="1" i="0" u="none" strike="noStrike" cap="none" normalizeH="0" baseline="0" dirty="0" smtClean="0">
              <a:ln/>
              <a:effectLst/>
              <a:latin typeface="+mn-lt"/>
            </a:rPr>
          </a:br>
          <a:r>
            <a:rPr kumimoji="0" lang="en-US" b="0" i="0" u="none" strike="noStrike" cap="none" normalizeH="0" baseline="0" dirty="0" smtClean="0">
              <a:ln/>
              <a:effectLst/>
              <a:latin typeface="+mn-lt"/>
            </a:rPr>
            <a:t>Applications and Services</a:t>
          </a:r>
        </a:p>
      </dgm:t>
    </dgm:pt>
    <dgm:pt modelId="{7EB5A662-AAF7-4E68-AB09-CA3ADF0D195B}" type="parTrans" cxnId="{CD43E48B-56C3-43C0-B9CB-912BBBEB15B5}">
      <dgm:prSet/>
      <dgm:spPr/>
      <dgm:t>
        <a:bodyPr/>
        <a:lstStyle/>
        <a:p>
          <a:endParaRPr lang="en-US"/>
        </a:p>
      </dgm:t>
    </dgm:pt>
    <dgm:pt modelId="{B166F0ED-3A47-465A-95E9-733F410FEF94}" type="sibTrans" cxnId="{CD43E48B-56C3-43C0-B9CB-912BBBEB15B5}">
      <dgm:prSet/>
      <dgm:spPr/>
      <dgm:t>
        <a:bodyPr/>
        <a:lstStyle/>
        <a:p>
          <a:endParaRPr lang="en-US"/>
        </a:p>
      </dgm:t>
    </dgm:pt>
    <dgm:pt modelId="{C2F77873-577F-4A54-ACD4-0DBA950E501C}">
      <dgm:prSet/>
      <dgm:spPr/>
      <dgm:t>
        <a:bodyPr anchor="t" anchorCtr="0"/>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effectLst/>
              <a:latin typeface="Calibri" pitchFamily="34" charset="0"/>
            </a:rPr>
            <a:t>Harry Shum</a:t>
          </a:r>
          <a:br>
            <a:rPr kumimoji="0" lang="en-US" b="1" i="0" u="none" strike="noStrike" cap="none" normalizeH="0" baseline="0" dirty="0" smtClean="0">
              <a:ln/>
              <a:effectLst/>
              <a:latin typeface="Calibri" pitchFamily="34" charset="0"/>
            </a:rPr>
          </a:br>
          <a:r>
            <a:rPr kumimoji="0" lang="en-US" b="0" i="0" u="none" strike="noStrike" cap="none" normalizeH="0" baseline="0" dirty="0" smtClean="0">
              <a:ln/>
              <a:effectLst/>
              <a:latin typeface="Calibri" pitchFamily="34" charset="0"/>
            </a:rPr>
            <a:t>Technology and Research</a:t>
          </a:r>
        </a:p>
      </dgm:t>
    </dgm:pt>
    <dgm:pt modelId="{1C802544-10A8-433C-BB89-EA31C090C6EF}" type="parTrans" cxnId="{A988E943-9FE4-43DC-AB43-76140584CDEE}">
      <dgm:prSet/>
      <dgm:spPr/>
      <dgm:t>
        <a:bodyPr/>
        <a:lstStyle/>
        <a:p>
          <a:endParaRPr lang="en-US"/>
        </a:p>
      </dgm:t>
    </dgm:pt>
    <dgm:pt modelId="{E6626DB4-7429-4825-92DF-DFE200727B57}" type="sibTrans" cxnId="{A988E943-9FE4-43DC-AB43-76140584CDEE}">
      <dgm:prSet/>
      <dgm:spPr/>
      <dgm:t>
        <a:bodyPr/>
        <a:lstStyle/>
        <a:p>
          <a:endParaRPr lang="en-US"/>
        </a:p>
      </dgm:t>
    </dgm:pt>
    <dgm:pt modelId="{2E82EEB9-D6CB-42E8-AE7C-E0AF10529F66}">
      <dgm:prSet/>
      <dgm:spPr/>
      <dgm:t>
        <a:bodyPr anchor="t" anchorCtr="0"/>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effectLst/>
              <a:latin typeface="Calibri" pitchFamily="34" charset="0"/>
            </a:rPr>
            <a:t>Peter Lee</a:t>
          </a:r>
          <a:br>
            <a:rPr kumimoji="0" lang="en-US" b="1" i="0" u="none" strike="noStrike" cap="none" normalizeH="0" baseline="0" dirty="0" smtClean="0">
              <a:ln/>
              <a:effectLst/>
              <a:latin typeface="Calibri" pitchFamily="34" charset="0"/>
            </a:rPr>
          </a:br>
          <a:r>
            <a:rPr kumimoji="0" lang="en-US" b="0" i="0" u="none" strike="noStrike" cap="none" normalizeH="0" baseline="0" dirty="0" smtClean="0">
              <a:ln/>
              <a:effectLst/>
              <a:latin typeface="Calibri" pitchFamily="34" charset="0"/>
            </a:rPr>
            <a:t>Head of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effectLst/>
              <a:latin typeface="Calibri" pitchFamily="34" charset="0"/>
            </a:rPr>
            <a:t>Microsoft Research</a:t>
          </a:r>
        </a:p>
      </dgm:t>
    </dgm:pt>
    <dgm:pt modelId="{ED345ABD-2AAE-4DE3-A8A0-3BB742DD50F5}" type="parTrans" cxnId="{55D5E9F2-8489-4AC0-9EC1-74328DF812B3}">
      <dgm:prSet/>
      <dgm:spPr/>
      <dgm:t>
        <a:bodyPr/>
        <a:lstStyle/>
        <a:p>
          <a:endParaRPr lang="en-US"/>
        </a:p>
      </dgm:t>
    </dgm:pt>
    <dgm:pt modelId="{66680025-0B98-473A-8AF7-178BC401CF34}" type="sibTrans" cxnId="{55D5E9F2-8489-4AC0-9EC1-74328DF812B3}">
      <dgm:prSet/>
      <dgm:spPr/>
      <dgm:t>
        <a:bodyPr/>
        <a:lstStyle/>
        <a:p>
          <a:endParaRPr lang="en-US"/>
        </a:p>
      </dgm:t>
    </dgm:pt>
    <dgm:pt modelId="{B7DA1DD1-0257-4576-BB32-307A07C1EA86}">
      <dgm:prSet/>
      <dgm:spPr/>
      <dgm:t>
        <a:bodyPr anchor="t"/>
        <a:lstStyle/>
        <a:p>
          <a:pPr>
            <a:lnSpc>
              <a:spcPct val="100000"/>
            </a:lnSpc>
            <a:spcAft>
              <a:spcPts val="0"/>
            </a:spcAft>
          </a:pPr>
          <a:r>
            <a:rPr lang="en-US" b="1" dirty="0" smtClean="0">
              <a:latin typeface="+mn-lt"/>
              <a:cs typeface="Calibri" pitchFamily="34" charset="0"/>
            </a:rPr>
            <a:t>Terry Myerson</a:t>
          </a:r>
        </a:p>
        <a:p>
          <a:pPr>
            <a:lnSpc>
              <a:spcPct val="100000"/>
            </a:lnSpc>
            <a:spcAft>
              <a:spcPts val="0"/>
            </a:spcAft>
          </a:pPr>
          <a:r>
            <a:rPr lang="en-US" dirty="0" smtClean="0">
              <a:latin typeface="+mn-lt"/>
              <a:cs typeface="Calibri" pitchFamily="34" charset="0"/>
            </a:rPr>
            <a:t>Operating Systems Group</a:t>
          </a:r>
        </a:p>
      </dgm:t>
    </dgm:pt>
    <dgm:pt modelId="{72630BBC-7987-4EF3-9D05-33EEA51F7905}" type="parTrans" cxnId="{85CE7CB7-BA3B-432B-B4D4-0EC3FEA4BE0B}">
      <dgm:prSet/>
      <dgm:spPr/>
      <dgm:t>
        <a:bodyPr/>
        <a:lstStyle/>
        <a:p>
          <a:endParaRPr lang="en-US"/>
        </a:p>
      </dgm:t>
    </dgm:pt>
    <dgm:pt modelId="{B6A3AAB4-9267-4169-BB27-BC5FE8E10D08}" type="sibTrans" cxnId="{85CE7CB7-BA3B-432B-B4D4-0EC3FEA4BE0B}">
      <dgm:prSet/>
      <dgm:spPr/>
      <dgm:t>
        <a:bodyPr/>
        <a:lstStyle/>
        <a:p>
          <a:endParaRPr lang="en-US"/>
        </a:p>
      </dgm:t>
    </dgm:pt>
    <dgm:pt modelId="{C1EAD5E0-B8A0-4461-A32B-2E8735548DE9}">
      <dgm:prSet/>
      <dgm:spPr/>
      <dgm:t>
        <a:bodyPr anchor="t"/>
        <a:lstStyle/>
        <a:p>
          <a:pPr>
            <a:lnSpc>
              <a:spcPct val="100000"/>
            </a:lnSpc>
            <a:spcAft>
              <a:spcPts val="0"/>
            </a:spcAft>
          </a:pPr>
          <a:r>
            <a:rPr lang="en-US" b="1" dirty="0" smtClean="0">
              <a:latin typeface="+mn-lt"/>
              <a:cs typeface="Calibri" pitchFamily="34" charset="0"/>
            </a:rPr>
            <a:t>Bill Gates</a:t>
          </a:r>
        </a:p>
        <a:p>
          <a:pPr>
            <a:lnSpc>
              <a:spcPct val="100000"/>
            </a:lnSpc>
            <a:spcAft>
              <a:spcPts val="0"/>
            </a:spcAft>
          </a:pPr>
          <a:r>
            <a:rPr lang="en-US" b="0" dirty="0" smtClean="0">
              <a:latin typeface="+mn-lt"/>
              <a:cs typeface="Calibri" pitchFamily="34" charset="0"/>
            </a:rPr>
            <a:t>Technical Assistant</a:t>
          </a:r>
          <a:endParaRPr lang="en-US" b="0" dirty="0">
            <a:latin typeface="+mn-lt"/>
            <a:cs typeface="Calibri" pitchFamily="34" charset="0"/>
          </a:endParaRPr>
        </a:p>
      </dgm:t>
    </dgm:pt>
    <dgm:pt modelId="{8D9825FE-BB97-4C7A-B558-54DD45B07BC5}" type="parTrans" cxnId="{1DF3AE42-A990-491F-BBD0-6BC737383E61}">
      <dgm:prSet/>
      <dgm:spPr/>
      <dgm:t>
        <a:bodyPr/>
        <a:lstStyle/>
        <a:p>
          <a:endParaRPr lang="en-US"/>
        </a:p>
      </dgm:t>
    </dgm:pt>
    <dgm:pt modelId="{FD4646AF-8C20-49AD-9D94-CDA0DE0208BC}" type="sibTrans" cxnId="{1DF3AE42-A990-491F-BBD0-6BC737383E61}">
      <dgm:prSet/>
      <dgm:spPr/>
      <dgm:t>
        <a:bodyPr/>
        <a:lstStyle/>
        <a:p>
          <a:endParaRPr lang="en-US"/>
        </a:p>
      </dgm:t>
    </dgm:pt>
    <dgm:pt modelId="{7311968F-8BDE-4A19-9665-0C2BA5AB799D}">
      <dgm:prSet/>
      <dgm:spPr/>
      <dgm:t>
        <a:bodyPr anchor="t" anchorCtr="0"/>
        <a:lstStyle/>
        <a:p>
          <a:pPr algn="ctr">
            <a:lnSpc>
              <a:spcPct val="100000"/>
            </a:lnSpc>
            <a:spcAft>
              <a:spcPts val="0"/>
            </a:spcAft>
          </a:pPr>
          <a:r>
            <a:rPr lang="en-US" b="1" dirty="0" smtClean="0">
              <a:latin typeface="+mn-lt"/>
              <a:cs typeface="Calibri" pitchFamily="34" charset="0"/>
            </a:rPr>
            <a:t>Julie Larson-Green</a:t>
          </a:r>
        </a:p>
        <a:p>
          <a:pPr algn="ctr">
            <a:lnSpc>
              <a:spcPct val="100000"/>
            </a:lnSpc>
            <a:spcAft>
              <a:spcPts val="0"/>
            </a:spcAft>
          </a:pPr>
          <a:r>
            <a:rPr lang="en-US" dirty="0" smtClean="0">
              <a:latin typeface="+mn-lt"/>
              <a:cs typeface="Calibri" pitchFamily="34" charset="0"/>
            </a:rPr>
            <a:t>Devices and Studios</a:t>
          </a:r>
        </a:p>
      </dgm:t>
    </dgm:pt>
    <dgm:pt modelId="{65E4D00E-7A3D-49BA-8F99-DD0A31D16ED1}" type="parTrans" cxnId="{FA2F88A8-02A0-4B05-99DD-E6830B46354A}">
      <dgm:prSet/>
      <dgm:spPr/>
      <dgm:t>
        <a:bodyPr/>
        <a:lstStyle/>
        <a:p>
          <a:endParaRPr lang="en-US"/>
        </a:p>
      </dgm:t>
    </dgm:pt>
    <dgm:pt modelId="{DBCC2A39-D448-4EC9-8B24-B5370B820805}" type="sibTrans" cxnId="{FA2F88A8-02A0-4B05-99DD-E6830B46354A}">
      <dgm:prSet/>
      <dgm:spPr/>
      <dgm:t>
        <a:bodyPr/>
        <a:lstStyle/>
        <a:p>
          <a:endParaRPr lang="en-US"/>
        </a:p>
      </dgm:t>
    </dgm:pt>
    <dgm:pt modelId="{3FE96A68-43EC-4821-A496-90144DCB3E45}" type="pres">
      <dgm:prSet presAssocID="{547D4C79-96AE-4A14-BFE8-9715660FC5E2}" presName="Name0" presStyleCnt="0">
        <dgm:presLayoutVars>
          <dgm:chPref val="1"/>
          <dgm:dir/>
          <dgm:animOne val="branch"/>
          <dgm:animLvl val="lvl"/>
          <dgm:resizeHandles/>
        </dgm:presLayoutVars>
      </dgm:prSet>
      <dgm:spPr/>
      <dgm:t>
        <a:bodyPr/>
        <a:lstStyle/>
        <a:p>
          <a:endParaRPr lang="en-US"/>
        </a:p>
      </dgm:t>
    </dgm:pt>
    <dgm:pt modelId="{FECF0E87-DC6E-4E7C-B0B4-9925C2A4EEF0}" type="pres">
      <dgm:prSet presAssocID="{8884200F-C4D6-4703-97F8-7915179E81D4}" presName="vertOne" presStyleCnt="0"/>
      <dgm:spPr/>
    </dgm:pt>
    <dgm:pt modelId="{B451C685-04E4-471D-9EFD-FD9BD85EEF27}" type="pres">
      <dgm:prSet presAssocID="{8884200F-C4D6-4703-97F8-7915179E81D4}" presName="txOne" presStyleLbl="node0" presStyleIdx="0" presStyleCnt="1" custLinFactNeighborX="282" custLinFactNeighborY="-616">
        <dgm:presLayoutVars>
          <dgm:chPref val="3"/>
        </dgm:presLayoutVars>
      </dgm:prSet>
      <dgm:spPr/>
      <dgm:t>
        <a:bodyPr/>
        <a:lstStyle/>
        <a:p>
          <a:endParaRPr lang="en-US"/>
        </a:p>
      </dgm:t>
    </dgm:pt>
    <dgm:pt modelId="{143AD225-0E3A-467A-82C1-A43472ECA546}" type="pres">
      <dgm:prSet presAssocID="{8884200F-C4D6-4703-97F8-7915179E81D4}" presName="parTransOne" presStyleCnt="0"/>
      <dgm:spPr/>
    </dgm:pt>
    <dgm:pt modelId="{0A9F69F5-035A-4042-973F-C11C158A5CA2}" type="pres">
      <dgm:prSet presAssocID="{8884200F-C4D6-4703-97F8-7915179E81D4}" presName="horzOne" presStyleCnt="0"/>
      <dgm:spPr/>
    </dgm:pt>
    <dgm:pt modelId="{553F4AED-A5E5-449C-9D4F-D46661BF7AC9}" type="pres">
      <dgm:prSet presAssocID="{B7DA1DD1-0257-4576-BB32-307A07C1EA86}" presName="vertTwo" presStyleCnt="0"/>
      <dgm:spPr/>
    </dgm:pt>
    <dgm:pt modelId="{D428C62B-A519-4F66-9DBE-52ECF22525EC}" type="pres">
      <dgm:prSet presAssocID="{B7DA1DD1-0257-4576-BB32-307A07C1EA86}" presName="txTwo" presStyleLbl="node2" presStyleIdx="0" presStyleCnt="7" custScaleX="84742" custScaleY="59611" custLinFactNeighborX="1888" custLinFactNeighborY="215">
        <dgm:presLayoutVars>
          <dgm:chPref val="3"/>
        </dgm:presLayoutVars>
      </dgm:prSet>
      <dgm:spPr/>
      <dgm:t>
        <a:bodyPr/>
        <a:lstStyle/>
        <a:p>
          <a:endParaRPr lang="en-US"/>
        </a:p>
      </dgm:t>
    </dgm:pt>
    <dgm:pt modelId="{4921A1C8-D30A-4540-A69E-FF5616B3C798}" type="pres">
      <dgm:prSet presAssocID="{B7DA1DD1-0257-4576-BB32-307A07C1EA86}" presName="horzTwo" presStyleCnt="0"/>
      <dgm:spPr/>
    </dgm:pt>
    <dgm:pt modelId="{B7CB3911-7FC9-495B-9402-693F1FEC5EE5}" type="pres">
      <dgm:prSet presAssocID="{B6A3AAB4-9267-4169-BB27-BC5FE8E10D08}" presName="sibSpaceTwo" presStyleCnt="0"/>
      <dgm:spPr/>
    </dgm:pt>
    <dgm:pt modelId="{FD207FE2-2F8C-4F79-99DC-67CF00EAD81B}" type="pres">
      <dgm:prSet presAssocID="{64BA01E4-2D90-4C06-8DF6-397B804BC1D3}" presName="vertTwo" presStyleCnt="0"/>
      <dgm:spPr/>
    </dgm:pt>
    <dgm:pt modelId="{9C3BA879-3A80-4518-90CB-E470FD23DDFE}" type="pres">
      <dgm:prSet presAssocID="{64BA01E4-2D90-4C06-8DF6-397B804BC1D3}" presName="txTwo" presStyleLbl="node2" presStyleIdx="1" presStyleCnt="7" custScaleY="59611" custLinFactX="118452" custLinFactNeighborX="200000" custLinFactNeighborY="-992">
        <dgm:presLayoutVars>
          <dgm:chPref val="3"/>
        </dgm:presLayoutVars>
      </dgm:prSet>
      <dgm:spPr/>
      <dgm:t>
        <a:bodyPr/>
        <a:lstStyle/>
        <a:p>
          <a:endParaRPr lang="en-US"/>
        </a:p>
      </dgm:t>
    </dgm:pt>
    <dgm:pt modelId="{E68133D0-1822-40C7-AD97-E45D16501553}" type="pres">
      <dgm:prSet presAssocID="{64BA01E4-2D90-4C06-8DF6-397B804BC1D3}" presName="horzTwo" presStyleCnt="0"/>
      <dgm:spPr/>
    </dgm:pt>
    <dgm:pt modelId="{DA842409-E2ED-45F0-ACE5-5E0BC48A9619}" type="pres">
      <dgm:prSet presAssocID="{760D87AE-340B-4661-B56E-82DE1950A1A4}" presName="sibSpaceTwo" presStyleCnt="0"/>
      <dgm:spPr/>
    </dgm:pt>
    <dgm:pt modelId="{713D0C82-6494-484E-AB29-EED77F4208ED}" type="pres">
      <dgm:prSet presAssocID="{3708F29F-48B3-4AC2-8DDA-20A4C4FC0F15}" presName="vertTwo" presStyleCnt="0"/>
      <dgm:spPr/>
    </dgm:pt>
    <dgm:pt modelId="{FFEB00AD-7F18-453A-BFFD-2F5CA20EE751}" type="pres">
      <dgm:prSet presAssocID="{3708F29F-48B3-4AC2-8DDA-20A4C4FC0F15}" presName="txTwo" presStyleLbl="node2" presStyleIdx="2" presStyleCnt="7" custScaleY="59861" custLinFactNeighborX="-9632" custLinFactNeighborY="-992">
        <dgm:presLayoutVars>
          <dgm:chPref val="3"/>
        </dgm:presLayoutVars>
      </dgm:prSet>
      <dgm:spPr/>
      <dgm:t>
        <a:bodyPr/>
        <a:lstStyle/>
        <a:p>
          <a:endParaRPr lang="en-US"/>
        </a:p>
      </dgm:t>
    </dgm:pt>
    <dgm:pt modelId="{5105FD06-BD4E-4548-A0F7-DD6A5BC433F9}" type="pres">
      <dgm:prSet presAssocID="{3708F29F-48B3-4AC2-8DDA-20A4C4FC0F15}" presName="horzTwo" presStyleCnt="0"/>
      <dgm:spPr/>
    </dgm:pt>
    <dgm:pt modelId="{E95C67E1-53B9-4E9B-8EF1-AC9E7606078C}" type="pres">
      <dgm:prSet presAssocID="{87991F66-5DF7-4F8C-96AC-316C1F7781D5}" presName="sibSpaceTwo" presStyleCnt="0"/>
      <dgm:spPr/>
    </dgm:pt>
    <dgm:pt modelId="{AB8B9942-137C-40C2-92D5-762782E95B93}" type="pres">
      <dgm:prSet presAssocID="{C1EAD5E0-B8A0-4461-A32B-2E8735548DE9}" presName="vertTwo" presStyleCnt="0"/>
      <dgm:spPr/>
    </dgm:pt>
    <dgm:pt modelId="{7DAB121A-9ED4-4A0D-A171-088C27F52C8C}" type="pres">
      <dgm:prSet presAssocID="{C1EAD5E0-B8A0-4461-A32B-2E8735548DE9}" presName="txTwo" presStyleLbl="node2" presStyleIdx="3" presStyleCnt="7" custScaleY="59611" custLinFactX="100000" custLinFactNeighborX="105071" custLinFactNeighborY="-992">
        <dgm:presLayoutVars>
          <dgm:chPref val="3"/>
        </dgm:presLayoutVars>
      </dgm:prSet>
      <dgm:spPr/>
      <dgm:t>
        <a:bodyPr/>
        <a:lstStyle/>
        <a:p>
          <a:endParaRPr lang="en-US"/>
        </a:p>
      </dgm:t>
    </dgm:pt>
    <dgm:pt modelId="{9A90FEF2-3988-4A40-AD72-6C06EF2C88A4}" type="pres">
      <dgm:prSet presAssocID="{C1EAD5E0-B8A0-4461-A32B-2E8735548DE9}" presName="horzTwo" presStyleCnt="0"/>
      <dgm:spPr/>
    </dgm:pt>
    <dgm:pt modelId="{78F7B150-56D1-4C13-AAAD-EA39889E1ABE}" type="pres">
      <dgm:prSet presAssocID="{FD4646AF-8C20-49AD-9D94-CDA0DE0208BC}" presName="sibSpaceTwo" presStyleCnt="0"/>
      <dgm:spPr/>
    </dgm:pt>
    <dgm:pt modelId="{D81BBE89-5EFF-470A-9B8A-CBEDA93399D4}" type="pres">
      <dgm:prSet presAssocID="{B0861B43-15F1-4AF6-B7EA-3CD50C93287F}" presName="vertTwo" presStyleCnt="0"/>
      <dgm:spPr/>
    </dgm:pt>
    <dgm:pt modelId="{BA1B4D8D-ABE4-449D-8266-A75F537C0011}" type="pres">
      <dgm:prSet presAssocID="{B0861B43-15F1-4AF6-B7EA-3CD50C93287F}" presName="txTwo" presStyleLbl="node2" presStyleIdx="4" presStyleCnt="7" custScaleY="59611" custLinFactX="-15858" custLinFactNeighborX="-100000" custLinFactNeighborY="-992">
        <dgm:presLayoutVars>
          <dgm:chPref val="3"/>
        </dgm:presLayoutVars>
      </dgm:prSet>
      <dgm:spPr/>
      <dgm:t>
        <a:bodyPr/>
        <a:lstStyle/>
        <a:p>
          <a:endParaRPr lang="en-US"/>
        </a:p>
      </dgm:t>
    </dgm:pt>
    <dgm:pt modelId="{DA5CA2CF-B9B7-4CB7-B878-E0432F64D10B}" type="pres">
      <dgm:prSet presAssocID="{B0861B43-15F1-4AF6-B7EA-3CD50C93287F}" presName="horzTwo" presStyleCnt="0"/>
      <dgm:spPr/>
    </dgm:pt>
    <dgm:pt modelId="{B6B8528D-9DAC-4B0E-87C6-5A09AF058B78}" type="pres">
      <dgm:prSet presAssocID="{B166F0ED-3A47-465A-95E9-733F410FEF94}" presName="sibSpaceTwo" presStyleCnt="0"/>
      <dgm:spPr/>
    </dgm:pt>
    <dgm:pt modelId="{604E3141-65AB-4281-A3E5-88FFEE5DFF7E}" type="pres">
      <dgm:prSet presAssocID="{C2F77873-577F-4A54-ACD4-0DBA950E501C}" presName="vertTwo" presStyleCnt="0"/>
      <dgm:spPr/>
    </dgm:pt>
    <dgm:pt modelId="{1F8981C6-04DA-4494-BF25-4425F2650166}" type="pres">
      <dgm:prSet presAssocID="{C2F77873-577F-4A54-ACD4-0DBA950E501C}" presName="txTwo" presStyleLbl="node2" presStyleIdx="5" presStyleCnt="7" custScaleY="59611" custLinFactNeighborX="99437" custLinFactNeighborY="-7320">
        <dgm:presLayoutVars>
          <dgm:chPref val="3"/>
        </dgm:presLayoutVars>
      </dgm:prSet>
      <dgm:spPr/>
      <dgm:t>
        <a:bodyPr/>
        <a:lstStyle/>
        <a:p>
          <a:endParaRPr lang="en-US"/>
        </a:p>
      </dgm:t>
    </dgm:pt>
    <dgm:pt modelId="{B9A43C86-D49F-4E00-BBF1-061141C01B54}" type="pres">
      <dgm:prSet presAssocID="{C2F77873-577F-4A54-ACD4-0DBA950E501C}" presName="parTransTwo" presStyleCnt="0"/>
      <dgm:spPr/>
    </dgm:pt>
    <dgm:pt modelId="{1CB8BD4E-5FA2-4D5A-BA52-5F08DC3742FC}" type="pres">
      <dgm:prSet presAssocID="{C2F77873-577F-4A54-ACD4-0DBA950E501C}" presName="horzTwo" presStyleCnt="0"/>
      <dgm:spPr/>
    </dgm:pt>
    <dgm:pt modelId="{562637FA-0445-47BC-81CC-5C9D88854689}" type="pres">
      <dgm:prSet presAssocID="{2E82EEB9-D6CB-42E8-AE7C-E0AF10529F66}" presName="vertThree" presStyleCnt="0"/>
      <dgm:spPr/>
    </dgm:pt>
    <dgm:pt modelId="{3A69B9F9-92EB-451F-8381-616E08B068B3}" type="pres">
      <dgm:prSet presAssocID="{2E82EEB9-D6CB-42E8-AE7C-E0AF10529F66}" presName="txThree" presStyleLbl="node3" presStyleIdx="0" presStyleCnt="1" custScaleY="59861" custLinFactNeighborX="96622" custLinFactNeighborY="1015">
        <dgm:presLayoutVars>
          <dgm:chPref val="3"/>
        </dgm:presLayoutVars>
      </dgm:prSet>
      <dgm:spPr/>
      <dgm:t>
        <a:bodyPr/>
        <a:lstStyle/>
        <a:p>
          <a:endParaRPr lang="en-US"/>
        </a:p>
      </dgm:t>
    </dgm:pt>
    <dgm:pt modelId="{B73B73DB-99A0-4290-98D4-052FE9BB4697}" type="pres">
      <dgm:prSet presAssocID="{2E82EEB9-D6CB-42E8-AE7C-E0AF10529F66}" presName="horzThree" presStyleCnt="0"/>
      <dgm:spPr/>
    </dgm:pt>
    <dgm:pt modelId="{6AA6640E-31FB-4DA7-80B5-98E18EF32F01}" type="pres">
      <dgm:prSet presAssocID="{E6626DB4-7429-4825-92DF-DFE200727B57}" presName="sibSpaceTwo" presStyleCnt="0"/>
      <dgm:spPr/>
    </dgm:pt>
    <dgm:pt modelId="{F7EA5C78-D486-459B-B394-D11D9537C759}" type="pres">
      <dgm:prSet presAssocID="{7311968F-8BDE-4A19-9665-0C2BA5AB799D}" presName="vertTwo" presStyleCnt="0"/>
      <dgm:spPr/>
    </dgm:pt>
    <dgm:pt modelId="{7B2470F2-2A1E-4D59-ACF2-56578C5BADA0}" type="pres">
      <dgm:prSet presAssocID="{7311968F-8BDE-4A19-9665-0C2BA5AB799D}" presName="txTwo" presStyleLbl="node2" presStyleIdx="6" presStyleCnt="7" custScaleX="87143" custScaleY="59863" custLinFactX="-241445" custLinFactNeighborX="-300000" custLinFactNeighborY="-992">
        <dgm:presLayoutVars>
          <dgm:chPref val="3"/>
        </dgm:presLayoutVars>
      </dgm:prSet>
      <dgm:spPr/>
      <dgm:t>
        <a:bodyPr/>
        <a:lstStyle/>
        <a:p>
          <a:endParaRPr lang="en-US"/>
        </a:p>
      </dgm:t>
    </dgm:pt>
    <dgm:pt modelId="{42F45CEB-B819-4369-A5B0-17FA8E0A82A3}" type="pres">
      <dgm:prSet presAssocID="{7311968F-8BDE-4A19-9665-0C2BA5AB799D}" presName="horzTwo" presStyleCnt="0"/>
      <dgm:spPr/>
    </dgm:pt>
  </dgm:ptLst>
  <dgm:cxnLst>
    <dgm:cxn modelId="{85CE7CB7-BA3B-432B-B4D4-0EC3FEA4BE0B}" srcId="{8884200F-C4D6-4703-97F8-7915179E81D4}" destId="{B7DA1DD1-0257-4576-BB32-307A07C1EA86}" srcOrd="0" destOrd="0" parTransId="{72630BBC-7987-4EF3-9D05-33EEA51F7905}" sibTransId="{B6A3AAB4-9267-4169-BB27-BC5FE8E10D08}"/>
    <dgm:cxn modelId="{7B1B85CE-2026-45C6-8460-D080B288A36A}" type="presOf" srcId="{64BA01E4-2D90-4C06-8DF6-397B804BC1D3}" destId="{9C3BA879-3A80-4518-90CB-E470FD23DDFE}" srcOrd="0" destOrd="0" presId="urn:microsoft.com/office/officeart/2005/8/layout/hierarchy4"/>
    <dgm:cxn modelId="{828A890F-DF7E-4DA7-BE66-42FBC77AF317}" srcId="{8884200F-C4D6-4703-97F8-7915179E81D4}" destId="{3708F29F-48B3-4AC2-8DDA-20A4C4FC0F15}" srcOrd="2" destOrd="0" parTransId="{BEB0A5E9-7ACC-496E-9AAD-B5B71CB25BB5}" sibTransId="{87991F66-5DF7-4F8C-96AC-316C1F7781D5}"/>
    <dgm:cxn modelId="{5889EDD7-2200-4EE4-8CCD-A22965EDB851}" type="presOf" srcId="{7311968F-8BDE-4A19-9665-0C2BA5AB799D}" destId="{7B2470F2-2A1E-4D59-ACF2-56578C5BADA0}" srcOrd="0" destOrd="0" presId="urn:microsoft.com/office/officeart/2005/8/layout/hierarchy4"/>
    <dgm:cxn modelId="{1DF3AE42-A990-491F-BBD0-6BC737383E61}" srcId="{8884200F-C4D6-4703-97F8-7915179E81D4}" destId="{C1EAD5E0-B8A0-4461-A32B-2E8735548DE9}" srcOrd="3" destOrd="0" parTransId="{8D9825FE-BB97-4C7A-B558-54DD45B07BC5}" sibTransId="{FD4646AF-8C20-49AD-9D94-CDA0DE0208BC}"/>
    <dgm:cxn modelId="{CD43E48B-56C3-43C0-B9CB-912BBBEB15B5}" srcId="{8884200F-C4D6-4703-97F8-7915179E81D4}" destId="{B0861B43-15F1-4AF6-B7EA-3CD50C93287F}" srcOrd="4" destOrd="0" parTransId="{7EB5A662-AAF7-4E68-AB09-CA3ADF0D195B}" sibTransId="{B166F0ED-3A47-465A-95E9-733F410FEF94}"/>
    <dgm:cxn modelId="{35C783F1-FAAB-4A91-A521-FFF936558710}" type="presOf" srcId="{B7DA1DD1-0257-4576-BB32-307A07C1EA86}" destId="{D428C62B-A519-4F66-9DBE-52ECF22525EC}" srcOrd="0" destOrd="0" presId="urn:microsoft.com/office/officeart/2005/8/layout/hierarchy4"/>
    <dgm:cxn modelId="{652E5E4C-5A7D-4674-9AA9-0AAB62E665D7}" type="presOf" srcId="{8884200F-C4D6-4703-97F8-7915179E81D4}" destId="{B451C685-04E4-471D-9EFD-FD9BD85EEF27}" srcOrd="0" destOrd="0" presId="urn:microsoft.com/office/officeart/2005/8/layout/hierarchy4"/>
    <dgm:cxn modelId="{C83B3995-3D80-44D1-8505-F893E8736D5D}" type="presOf" srcId="{547D4C79-96AE-4A14-BFE8-9715660FC5E2}" destId="{3FE96A68-43EC-4821-A496-90144DCB3E45}" srcOrd="0" destOrd="0" presId="urn:microsoft.com/office/officeart/2005/8/layout/hierarchy4"/>
    <dgm:cxn modelId="{2C545F22-4AC9-43E9-9A25-04458C6D3239}" type="presOf" srcId="{3708F29F-48B3-4AC2-8DDA-20A4C4FC0F15}" destId="{FFEB00AD-7F18-453A-BFFD-2F5CA20EE751}" srcOrd="0" destOrd="0" presId="urn:microsoft.com/office/officeart/2005/8/layout/hierarchy4"/>
    <dgm:cxn modelId="{7692459C-49C5-4BBB-BB3E-8046AC869399}" type="presOf" srcId="{C1EAD5E0-B8A0-4461-A32B-2E8735548DE9}" destId="{7DAB121A-9ED4-4A0D-A171-088C27F52C8C}" srcOrd="0" destOrd="0" presId="urn:microsoft.com/office/officeart/2005/8/layout/hierarchy4"/>
    <dgm:cxn modelId="{9DEE7753-0BBD-4C17-987D-CCF1C1E53E9B}" type="presOf" srcId="{2E82EEB9-D6CB-42E8-AE7C-E0AF10529F66}" destId="{3A69B9F9-92EB-451F-8381-616E08B068B3}" srcOrd="0" destOrd="0" presId="urn:microsoft.com/office/officeart/2005/8/layout/hierarchy4"/>
    <dgm:cxn modelId="{6D2A49B4-F042-4A52-A470-56C55148B2E3}" srcId="{8884200F-C4D6-4703-97F8-7915179E81D4}" destId="{64BA01E4-2D90-4C06-8DF6-397B804BC1D3}" srcOrd="1" destOrd="0" parTransId="{98AA4EEA-604A-4F76-906C-9C2F7199813D}" sibTransId="{760D87AE-340B-4661-B56E-82DE1950A1A4}"/>
    <dgm:cxn modelId="{505BE389-E037-4786-96D0-78D7BC11FF10}" type="presOf" srcId="{C2F77873-577F-4A54-ACD4-0DBA950E501C}" destId="{1F8981C6-04DA-4494-BF25-4425F2650166}" srcOrd="0" destOrd="0" presId="urn:microsoft.com/office/officeart/2005/8/layout/hierarchy4"/>
    <dgm:cxn modelId="{417034E9-39F8-4596-B133-6C39BA86443E}" srcId="{547D4C79-96AE-4A14-BFE8-9715660FC5E2}" destId="{8884200F-C4D6-4703-97F8-7915179E81D4}" srcOrd="0" destOrd="0" parTransId="{D0CBF002-8FF9-4CE6-B208-F4ED69D02B93}" sibTransId="{9CBE9195-FD94-4BAF-9BC7-BDA26F8062B3}"/>
    <dgm:cxn modelId="{94948166-3A97-4A0C-A774-D6673589738B}" type="presOf" srcId="{B0861B43-15F1-4AF6-B7EA-3CD50C93287F}" destId="{BA1B4D8D-ABE4-449D-8266-A75F537C0011}" srcOrd="0" destOrd="0" presId="urn:microsoft.com/office/officeart/2005/8/layout/hierarchy4"/>
    <dgm:cxn modelId="{A988E943-9FE4-43DC-AB43-76140584CDEE}" srcId="{8884200F-C4D6-4703-97F8-7915179E81D4}" destId="{C2F77873-577F-4A54-ACD4-0DBA950E501C}" srcOrd="5" destOrd="0" parTransId="{1C802544-10A8-433C-BB89-EA31C090C6EF}" sibTransId="{E6626DB4-7429-4825-92DF-DFE200727B57}"/>
    <dgm:cxn modelId="{FA2F88A8-02A0-4B05-99DD-E6830B46354A}" srcId="{8884200F-C4D6-4703-97F8-7915179E81D4}" destId="{7311968F-8BDE-4A19-9665-0C2BA5AB799D}" srcOrd="6" destOrd="0" parTransId="{65E4D00E-7A3D-49BA-8F99-DD0A31D16ED1}" sibTransId="{DBCC2A39-D448-4EC9-8B24-B5370B820805}"/>
    <dgm:cxn modelId="{55D5E9F2-8489-4AC0-9EC1-74328DF812B3}" srcId="{C2F77873-577F-4A54-ACD4-0DBA950E501C}" destId="{2E82EEB9-D6CB-42E8-AE7C-E0AF10529F66}" srcOrd="0" destOrd="0" parTransId="{ED345ABD-2AAE-4DE3-A8A0-3BB742DD50F5}" sibTransId="{66680025-0B98-473A-8AF7-178BC401CF34}"/>
    <dgm:cxn modelId="{2D937B5F-C655-42B2-A50D-ACE62D77D053}" type="presParOf" srcId="{3FE96A68-43EC-4821-A496-90144DCB3E45}" destId="{FECF0E87-DC6E-4E7C-B0B4-9925C2A4EEF0}" srcOrd="0" destOrd="0" presId="urn:microsoft.com/office/officeart/2005/8/layout/hierarchy4"/>
    <dgm:cxn modelId="{65F8B79F-1FC4-4958-9453-D83BB2A74510}" type="presParOf" srcId="{FECF0E87-DC6E-4E7C-B0B4-9925C2A4EEF0}" destId="{B451C685-04E4-471D-9EFD-FD9BD85EEF27}" srcOrd="0" destOrd="0" presId="urn:microsoft.com/office/officeart/2005/8/layout/hierarchy4"/>
    <dgm:cxn modelId="{30BA4129-7898-4330-8CB8-F2F12A190E67}" type="presParOf" srcId="{FECF0E87-DC6E-4E7C-B0B4-9925C2A4EEF0}" destId="{143AD225-0E3A-467A-82C1-A43472ECA546}" srcOrd="1" destOrd="0" presId="urn:microsoft.com/office/officeart/2005/8/layout/hierarchy4"/>
    <dgm:cxn modelId="{F3D3EAAF-7503-4A65-A2E4-CBFF8426D21E}" type="presParOf" srcId="{FECF0E87-DC6E-4E7C-B0B4-9925C2A4EEF0}" destId="{0A9F69F5-035A-4042-973F-C11C158A5CA2}" srcOrd="2" destOrd="0" presId="urn:microsoft.com/office/officeart/2005/8/layout/hierarchy4"/>
    <dgm:cxn modelId="{18B07331-E401-491E-ADFD-910056302D63}" type="presParOf" srcId="{0A9F69F5-035A-4042-973F-C11C158A5CA2}" destId="{553F4AED-A5E5-449C-9D4F-D46661BF7AC9}" srcOrd="0" destOrd="0" presId="urn:microsoft.com/office/officeart/2005/8/layout/hierarchy4"/>
    <dgm:cxn modelId="{A2A01393-178B-40A0-8909-646D609957BB}" type="presParOf" srcId="{553F4AED-A5E5-449C-9D4F-D46661BF7AC9}" destId="{D428C62B-A519-4F66-9DBE-52ECF22525EC}" srcOrd="0" destOrd="0" presId="urn:microsoft.com/office/officeart/2005/8/layout/hierarchy4"/>
    <dgm:cxn modelId="{D6CB9700-01A1-4D4B-A671-7A67D67E83E8}" type="presParOf" srcId="{553F4AED-A5E5-449C-9D4F-D46661BF7AC9}" destId="{4921A1C8-D30A-4540-A69E-FF5616B3C798}" srcOrd="1" destOrd="0" presId="urn:microsoft.com/office/officeart/2005/8/layout/hierarchy4"/>
    <dgm:cxn modelId="{6A7CC23A-FB1C-4215-858B-5D4BF5E90DAE}" type="presParOf" srcId="{0A9F69F5-035A-4042-973F-C11C158A5CA2}" destId="{B7CB3911-7FC9-495B-9402-693F1FEC5EE5}" srcOrd="1" destOrd="0" presId="urn:microsoft.com/office/officeart/2005/8/layout/hierarchy4"/>
    <dgm:cxn modelId="{C320B3FF-52F8-4018-9220-C5E218A8FB07}" type="presParOf" srcId="{0A9F69F5-035A-4042-973F-C11C158A5CA2}" destId="{FD207FE2-2F8C-4F79-99DC-67CF00EAD81B}" srcOrd="2" destOrd="0" presId="urn:microsoft.com/office/officeart/2005/8/layout/hierarchy4"/>
    <dgm:cxn modelId="{AD044ECB-4606-4980-8D2D-A9918DA2A50F}" type="presParOf" srcId="{FD207FE2-2F8C-4F79-99DC-67CF00EAD81B}" destId="{9C3BA879-3A80-4518-90CB-E470FD23DDFE}" srcOrd="0" destOrd="0" presId="urn:microsoft.com/office/officeart/2005/8/layout/hierarchy4"/>
    <dgm:cxn modelId="{768391A3-9FE0-4CA8-994A-AA0E5FCA00A3}" type="presParOf" srcId="{FD207FE2-2F8C-4F79-99DC-67CF00EAD81B}" destId="{E68133D0-1822-40C7-AD97-E45D16501553}" srcOrd="1" destOrd="0" presId="urn:microsoft.com/office/officeart/2005/8/layout/hierarchy4"/>
    <dgm:cxn modelId="{63D705FD-FFCD-41DD-96EF-E7387AE66D98}" type="presParOf" srcId="{0A9F69F5-035A-4042-973F-C11C158A5CA2}" destId="{DA842409-E2ED-45F0-ACE5-5E0BC48A9619}" srcOrd="3" destOrd="0" presId="urn:microsoft.com/office/officeart/2005/8/layout/hierarchy4"/>
    <dgm:cxn modelId="{6015B5F6-21C6-43BA-9857-1DFDACA35129}" type="presParOf" srcId="{0A9F69F5-035A-4042-973F-C11C158A5CA2}" destId="{713D0C82-6494-484E-AB29-EED77F4208ED}" srcOrd="4" destOrd="0" presId="urn:microsoft.com/office/officeart/2005/8/layout/hierarchy4"/>
    <dgm:cxn modelId="{4727879E-DDB0-4F68-B859-CEDB944EE8B2}" type="presParOf" srcId="{713D0C82-6494-484E-AB29-EED77F4208ED}" destId="{FFEB00AD-7F18-453A-BFFD-2F5CA20EE751}" srcOrd="0" destOrd="0" presId="urn:microsoft.com/office/officeart/2005/8/layout/hierarchy4"/>
    <dgm:cxn modelId="{950233A9-1C0A-4CA1-BDD0-015E5DC64F9B}" type="presParOf" srcId="{713D0C82-6494-484E-AB29-EED77F4208ED}" destId="{5105FD06-BD4E-4548-A0F7-DD6A5BC433F9}" srcOrd="1" destOrd="0" presId="urn:microsoft.com/office/officeart/2005/8/layout/hierarchy4"/>
    <dgm:cxn modelId="{CA34F395-9157-496A-A57D-931D7219E771}" type="presParOf" srcId="{0A9F69F5-035A-4042-973F-C11C158A5CA2}" destId="{E95C67E1-53B9-4E9B-8EF1-AC9E7606078C}" srcOrd="5" destOrd="0" presId="urn:microsoft.com/office/officeart/2005/8/layout/hierarchy4"/>
    <dgm:cxn modelId="{F6CE27D8-49CB-4FDD-A9BD-CC6C0518B597}" type="presParOf" srcId="{0A9F69F5-035A-4042-973F-C11C158A5CA2}" destId="{AB8B9942-137C-40C2-92D5-762782E95B93}" srcOrd="6" destOrd="0" presId="urn:microsoft.com/office/officeart/2005/8/layout/hierarchy4"/>
    <dgm:cxn modelId="{238D85E8-71AD-46E1-95CC-EECB04781BB0}" type="presParOf" srcId="{AB8B9942-137C-40C2-92D5-762782E95B93}" destId="{7DAB121A-9ED4-4A0D-A171-088C27F52C8C}" srcOrd="0" destOrd="0" presId="urn:microsoft.com/office/officeart/2005/8/layout/hierarchy4"/>
    <dgm:cxn modelId="{E30CE243-DBA2-4BFD-BB0D-4944D9146ED4}" type="presParOf" srcId="{AB8B9942-137C-40C2-92D5-762782E95B93}" destId="{9A90FEF2-3988-4A40-AD72-6C06EF2C88A4}" srcOrd="1" destOrd="0" presId="urn:microsoft.com/office/officeart/2005/8/layout/hierarchy4"/>
    <dgm:cxn modelId="{27EC40FA-39C5-4AAD-857C-30F22C1CA9CD}" type="presParOf" srcId="{0A9F69F5-035A-4042-973F-C11C158A5CA2}" destId="{78F7B150-56D1-4C13-AAAD-EA39889E1ABE}" srcOrd="7" destOrd="0" presId="urn:microsoft.com/office/officeart/2005/8/layout/hierarchy4"/>
    <dgm:cxn modelId="{81D34122-4F47-4126-A977-3ECFE4ABC9BD}" type="presParOf" srcId="{0A9F69F5-035A-4042-973F-C11C158A5CA2}" destId="{D81BBE89-5EFF-470A-9B8A-CBEDA93399D4}" srcOrd="8" destOrd="0" presId="urn:microsoft.com/office/officeart/2005/8/layout/hierarchy4"/>
    <dgm:cxn modelId="{0832D1FA-3A22-4B1F-A48C-E0DD1A150E10}" type="presParOf" srcId="{D81BBE89-5EFF-470A-9B8A-CBEDA93399D4}" destId="{BA1B4D8D-ABE4-449D-8266-A75F537C0011}" srcOrd="0" destOrd="0" presId="urn:microsoft.com/office/officeart/2005/8/layout/hierarchy4"/>
    <dgm:cxn modelId="{1745F65B-B30B-4030-9A88-AE8B61C6AB0E}" type="presParOf" srcId="{D81BBE89-5EFF-470A-9B8A-CBEDA93399D4}" destId="{DA5CA2CF-B9B7-4CB7-B878-E0432F64D10B}" srcOrd="1" destOrd="0" presId="urn:microsoft.com/office/officeart/2005/8/layout/hierarchy4"/>
    <dgm:cxn modelId="{09D82CFC-0AE9-47E2-A3CC-96F87F05777C}" type="presParOf" srcId="{0A9F69F5-035A-4042-973F-C11C158A5CA2}" destId="{B6B8528D-9DAC-4B0E-87C6-5A09AF058B78}" srcOrd="9" destOrd="0" presId="urn:microsoft.com/office/officeart/2005/8/layout/hierarchy4"/>
    <dgm:cxn modelId="{A2FC74F9-3746-4ABD-A40B-58B01D3F881E}" type="presParOf" srcId="{0A9F69F5-035A-4042-973F-C11C158A5CA2}" destId="{604E3141-65AB-4281-A3E5-88FFEE5DFF7E}" srcOrd="10" destOrd="0" presId="urn:microsoft.com/office/officeart/2005/8/layout/hierarchy4"/>
    <dgm:cxn modelId="{150C4F7C-D190-4760-A1C3-278BCF6DF00F}" type="presParOf" srcId="{604E3141-65AB-4281-A3E5-88FFEE5DFF7E}" destId="{1F8981C6-04DA-4494-BF25-4425F2650166}" srcOrd="0" destOrd="0" presId="urn:microsoft.com/office/officeart/2005/8/layout/hierarchy4"/>
    <dgm:cxn modelId="{05240D84-A20A-4004-AC54-CEA8948B71C0}" type="presParOf" srcId="{604E3141-65AB-4281-A3E5-88FFEE5DFF7E}" destId="{B9A43C86-D49F-4E00-BBF1-061141C01B54}" srcOrd="1" destOrd="0" presId="urn:microsoft.com/office/officeart/2005/8/layout/hierarchy4"/>
    <dgm:cxn modelId="{2C34A19E-56E8-4A16-A754-7E348DB59940}" type="presParOf" srcId="{604E3141-65AB-4281-A3E5-88FFEE5DFF7E}" destId="{1CB8BD4E-5FA2-4D5A-BA52-5F08DC3742FC}" srcOrd="2" destOrd="0" presId="urn:microsoft.com/office/officeart/2005/8/layout/hierarchy4"/>
    <dgm:cxn modelId="{652003CF-51FD-407B-82E6-1428E0298E73}" type="presParOf" srcId="{1CB8BD4E-5FA2-4D5A-BA52-5F08DC3742FC}" destId="{562637FA-0445-47BC-81CC-5C9D88854689}" srcOrd="0" destOrd="0" presId="urn:microsoft.com/office/officeart/2005/8/layout/hierarchy4"/>
    <dgm:cxn modelId="{A8996D6D-A863-4D00-B977-D15C76B5DFC0}" type="presParOf" srcId="{562637FA-0445-47BC-81CC-5C9D88854689}" destId="{3A69B9F9-92EB-451F-8381-616E08B068B3}" srcOrd="0" destOrd="0" presId="urn:microsoft.com/office/officeart/2005/8/layout/hierarchy4"/>
    <dgm:cxn modelId="{A3747463-D9E5-485F-91A6-22D76A45FD77}" type="presParOf" srcId="{562637FA-0445-47BC-81CC-5C9D88854689}" destId="{B73B73DB-99A0-4290-98D4-052FE9BB4697}" srcOrd="1" destOrd="0" presId="urn:microsoft.com/office/officeart/2005/8/layout/hierarchy4"/>
    <dgm:cxn modelId="{A68E3035-59BA-48BD-B610-0B252495F0FF}" type="presParOf" srcId="{0A9F69F5-035A-4042-973F-C11C158A5CA2}" destId="{6AA6640E-31FB-4DA7-80B5-98E18EF32F01}" srcOrd="11" destOrd="0" presId="urn:microsoft.com/office/officeart/2005/8/layout/hierarchy4"/>
    <dgm:cxn modelId="{5C84924B-FFE7-4556-B9F5-5BA8830967BD}" type="presParOf" srcId="{0A9F69F5-035A-4042-973F-C11C158A5CA2}" destId="{F7EA5C78-D486-459B-B394-D11D9537C759}" srcOrd="12" destOrd="0" presId="urn:microsoft.com/office/officeart/2005/8/layout/hierarchy4"/>
    <dgm:cxn modelId="{55FA8DFB-DE67-4C32-8C46-C13B81405BFE}" type="presParOf" srcId="{F7EA5C78-D486-459B-B394-D11D9537C759}" destId="{7B2470F2-2A1E-4D59-ACF2-56578C5BADA0}" srcOrd="0" destOrd="0" presId="urn:microsoft.com/office/officeart/2005/8/layout/hierarchy4"/>
    <dgm:cxn modelId="{8A8A25F4-A19E-4E4A-AEDC-6F266705DF4A}" type="presParOf" srcId="{F7EA5C78-D486-459B-B394-D11D9537C759}" destId="{42F45CEB-B819-4369-A5B0-17FA8E0A82A3}" srcOrd="1" destOrd="0" presId="urn:microsoft.com/office/officeart/2005/8/layout/hierarchy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1C685-04E4-471D-9EFD-FD9BD85EEF27}">
      <dsp:nvSpPr>
        <dsp:cNvPr id="0" name=""/>
        <dsp:cNvSpPr/>
      </dsp:nvSpPr>
      <dsp:spPr>
        <a:xfrm>
          <a:off x="1333" y="0"/>
          <a:ext cx="8482503" cy="142056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kern="1200" cap="none" normalizeH="0" baseline="0" dirty="0" smtClean="0">
              <a:ln/>
              <a:effectLst/>
              <a:latin typeface="+mn-lt"/>
              <a:cs typeface="Calibri" pitchFamily="34" charset="0"/>
            </a:rPr>
            <a:t>Satya </a:t>
          </a:r>
          <a:r>
            <a:rPr kumimoji="0" lang="en-US" sz="2800" b="1" i="0" u="none" strike="noStrike" kern="1200" cap="none" normalizeH="0" baseline="0" dirty="0" err="1" smtClean="0">
              <a:ln/>
              <a:effectLst/>
              <a:latin typeface="+mn-lt"/>
              <a:cs typeface="Calibri" pitchFamily="34" charset="0"/>
            </a:rPr>
            <a:t>Nadella</a:t>
          </a:r>
          <a:endParaRPr kumimoji="0" lang="en-US" sz="2800" b="1" i="0" u="none" strike="noStrike" kern="1200" cap="none" normalizeH="0" baseline="0" dirty="0" smtClean="0">
            <a:ln/>
            <a:effectLst/>
            <a:latin typeface="+mn-lt"/>
            <a:cs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effectLst/>
              <a:latin typeface="+mn-lt"/>
              <a:cs typeface="Calibri" pitchFamily="34" charset="0"/>
            </a:rPr>
            <a:t>CEO</a:t>
          </a:r>
        </a:p>
      </dsp:txBody>
      <dsp:txXfrm>
        <a:off x="42940" y="41607"/>
        <a:ext cx="8399289" cy="1337350"/>
      </dsp:txXfrm>
    </dsp:sp>
    <dsp:sp modelId="{D428C62B-A519-4F66-9DBE-52ECF22525EC}">
      <dsp:nvSpPr>
        <dsp:cNvPr id="0" name=""/>
        <dsp:cNvSpPr/>
      </dsp:nvSpPr>
      <dsp:spPr>
        <a:xfrm>
          <a:off x="31075" y="1617348"/>
          <a:ext cx="993265" cy="8468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100000"/>
            </a:lnSpc>
            <a:spcBef>
              <a:spcPct val="0"/>
            </a:spcBef>
            <a:spcAft>
              <a:spcPts val="0"/>
            </a:spcAft>
          </a:pPr>
          <a:r>
            <a:rPr lang="en-US" sz="1000" b="1" kern="1200" dirty="0" smtClean="0">
              <a:latin typeface="+mn-lt"/>
              <a:cs typeface="Calibri" pitchFamily="34" charset="0"/>
            </a:rPr>
            <a:t>Terry Myerson</a:t>
          </a:r>
        </a:p>
        <a:p>
          <a:pPr lvl="0" algn="ctr" defTabSz="444500">
            <a:lnSpc>
              <a:spcPct val="100000"/>
            </a:lnSpc>
            <a:spcBef>
              <a:spcPct val="0"/>
            </a:spcBef>
            <a:spcAft>
              <a:spcPts val="0"/>
            </a:spcAft>
          </a:pPr>
          <a:r>
            <a:rPr lang="en-US" sz="1000" kern="1200" dirty="0" smtClean="0">
              <a:latin typeface="+mn-lt"/>
              <a:cs typeface="Calibri" pitchFamily="34" charset="0"/>
            </a:rPr>
            <a:t>Operating Systems Group</a:t>
          </a:r>
        </a:p>
      </dsp:txBody>
      <dsp:txXfrm>
        <a:off x="55877" y="1642150"/>
        <a:ext cx="943661" cy="797208"/>
      </dsp:txXfrm>
    </dsp:sp>
    <dsp:sp modelId="{9C3BA879-3A80-4518-90CB-E470FD23DDFE}">
      <dsp:nvSpPr>
        <dsp:cNvPr id="0" name=""/>
        <dsp:cNvSpPr/>
      </dsp:nvSpPr>
      <dsp:spPr>
        <a:xfrm>
          <a:off x="4833263" y="1600201"/>
          <a:ext cx="1172105" cy="8468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kern="1200" cap="none" normalizeH="0" baseline="0" dirty="0" smtClean="0">
              <a:ln/>
              <a:effectLst/>
              <a:latin typeface="+mn-lt"/>
            </a:rPr>
            <a:t>Kirill </a:t>
          </a:r>
          <a:r>
            <a:rPr kumimoji="0" lang="en-US" sz="1000" b="1" i="0" u="none" strike="noStrike" kern="1200" cap="none" normalizeH="0" baseline="0" dirty="0" err="1" smtClean="0">
              <a:ln/>
              <a:effectLst/>
              <a:latin typeface="+mn-lt"/>
            </a:rPr>
            <a:t>Tatarinov</a:t>
          </a:r>
          <a:r>
            <a:rPr kumimoji="0" lang="en-US" sz="1000" b="1" i="0" u="none" strike="noStrike" kern="1200" cap="none" normalizeH="0" baseline="0" dirty="0" smtClean="0">
              <a:ln/>
              <a:effectLst/>
              <a:latin typeface="+mn-lt"/>
            </a:rPr>
            <a:t/>
          </a:r>
          <a:br>
            <a:rPr kumimoji="0" lang="en-US" sz="1000" b="1" i="0" u="none" strike="noStrike" kern="1200" cap="none" normalizeH="0" baseline="0" dirty="0" smtClean="0">
              <a:ln/>
              <a:effectLst/>
              <a:latin typeface="+mn-lt"/>
            </a:rPr>
          </a:br>
          <a:r>
            <a:rPr kumimoji="0" lang="en-US" sz="1000" b="0" i="0" u="none" strike="noStrike" kern="1200" cap="none" normalizeH="0" baseline="0" dirty="0" smtClean="0">
              <a:ln/>
              <a:effectLst/>
              <a:latin typeface="+mn-lt"/>
            </a:rPr>
            <a:t>MS Business Solutions</a:t>
          </a:r>
        </a:p>
      </dsp:txBody>
      <dsp:txXfrm>
        <a:off x="4858065" y="1625003"/>
        <a:ext cx="1122501" cy="797208"/>
      </dsp:txXfrm>
    </dsp:sp>
    <dsp:sp modelId="{FFEB00AD-7F18-453A-BFFD-2F5CA20EE751}">
      <dsp:nvSpPr>
        <dsp:cNvPr id="0" name=""/>
        <dsp:cNvSpPr/>
      </dsp:nvSpPr>
      <dsp:spPr>
        <a:xfrm>
          <a:off x="2258334" y="1600201"/>
          <a:ext cx="1172105" cy="85036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kern="1200" cap="none" normalizeH="0" baseline="0" dirty="0" smtClean="0">
              <a:ln/>
              <a:effectLst/>
              <a:latin typeface="+mn-lt"/>
            </a:rPr>
            <a:t>Scott Guthrie</a:t>
          </a:r>
          <a:br>
            <a:rPr kumimoji="0" lang="en-US" sz="1000" b="1" i="0" u="none" strike="noStrike" kern="1200" cap="none" normalizeH="0" baseline="0" dirty="0" smtClean="0">
              <a:ln/>
              <a:effectLst/>
              <a:latin typeface="+mn-lt"/>
            </a:rPr>
          </a:br>
          <a:r>
            <a:rPr kumimoji="0" lang="en-US" sz="1000" b="0" i="0" u="none" strike="noStrike" kern="1200" cap="none" normalizeH="0" baseline="0" dirty="0" smtClean="0">
              <a:ln/>
              <a:effectLst/>
              <a:latin typeface="+mn-lt"/>
            </a:rPr>
            <a:t>Cloud and Enterprise</a:t>
          </a:r>
        </a:p>
      </dsp:txBody>
      <dsp:txXfrm>
        <a:off x="2283240" y="1625107"/>
        <a:ext cx="1122293" cy="800552"/>
      </dsp:txXfrm>
    </dsp:sp>
    <dsp:sp modelId="{7DAB121A-9ED4-4A0D-A171-088C27F52C8C}">
      <dsp:nvSpPr>
        <dsp:cNvPr id="0" name=""/>
        <dsp:cNvSpPr/>
      </dsp:nvSpPr>
      <dsp:spPr>
        <a:xfrm>
          <a:off x="6045443" y="1600201"/>
          <a:ext cx="1172105" cy="8468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100000"/>
            </a:lnSpc>
            <a:spcBef>
              <a:spcPct val="0"/>
            </a:spcBef>
            <a:spcAft>
              <a:spcPts val="0"/>
            </a:spcAft>
          </a:pPr>
          <a:r>
            <a:rPr lang="en-US" sz="1000" b="1" kern="1200" dirty="0" smtClean="0">
              <a:latin typeface="+mn-lt"/>
              <a:cs typeface="Calibri" pitchFamily="34" charset="0"/>
            </a:rPr>
            <a:t>Bill Gates</a:t>
          </a:r>
        </a:p>
        <a:p>
          <a:pPr lvl="0" algn="ctr" defTabSz="444500">
            <a:lnSpc>
              <a:spcPct val="100000"/>
            </a:lnSpc>
            <a:spcBef>
              <a:spcPct val="0"/>
            </a:spcBef>
            <a:spcAft>
              <a:spcPts val="0"/>
            </a:spcAft>
          </a:pPr>
          <a:r>
            <a:rPr lang="en-US" sz="1000" b="0" kern="1200" dirty="0" smtClean="0">
              <a:latin typeface="+mn-lt"/>
              <a:cs typeface="Calibri" pitchFamily="34" charset="0"/>
            </a:rPr>
            <a:t>Technical Assistant</a:t>
          </a:r>
          <a:endParaRPr lang="en-US" sz="1000" b="0" kern="1200" dirty="0">
            <a:latin typeface="+mn-lt"/>
            <a:cs typeface="Calibri" pitchFamily="34" charset="0"/>
          </a:endParaRPr>
        </a:p>
      </dsp:txBody>
      <dsp:txXfrm>
        <a:off x="6070245" y="1625003"/>
        <a:ext cx="1122501" cy="797208"/>
      </dsp:txXfrm>
    </dsp:sp>
    <dsp:sp modelId="{BA1B4D8D-ABE4-449D-8266-A75F537C0011}">
      <dsp:nvSpPr>
        <dsp:cNvPr id="0" name=""/>
        <dsp:cNvSpPr/>
      </dsp:nvSpPr>
      <dsp:spPr>
        <a:xfrm>
          <a:off x="3554378" y="1600201"/>
          <a:ext cx="1172105" cy="8468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kern="1200" cap="none" normalizeH="0" baseline="0" dirty="0" smtClean="0">
              <a:ln/>
              <a:effectLst/>
              <a:latin typeface="+mn-lt"/>
            </a:rPr>
            <a:t>Qi  Lu</a:t>
          </a:r>
          <a:br>
            <a:rPr kumimoji="0" lang="en-US" sz="1000" b="1" i="0" u="none" strike="noStrike" kern="1200" cap="none" normalizeH="0" baseline="0" dirty="0" smtClean="0">
              <a:ln/>
              <a:effectLst/>
              <a:latin typeface="+mn-lt"/>
            </a:rPr>
          </a:br>
          <a:r>
            <a:rPr kumimoji="0" lang="en-US" sz="1000" b="0" i="0" u="none" strike="noStrike" kern="1200" cap="none" normalizeH="0" baseline="0" dirty="0" smtClean="0">
              <a:ln/>
              <a:effectLst/>
              <a:latin typeface="+mn-lt"/>
            </a:rPr>
            <a:t>Applications and Services</a:t>
          </a:r>
        </a:p>
      </dsp:txBody>
      <dsp:txXfrm>
        <a:off x="3579180" y="1625003"/>
        <a:ext cx="1122501" cy="797208"/>
      </dsp:txXfrm>
    </dsp:sp>
    <dsp:sp modelId="{1F8981C6-04DA-4494-BF25-4425F2650166}">
      <dsp:nvSpPr>
        <dsp:cNvPr id="0" name=""/>
        <dsp:cNvSpPr/>
      </dsp:nvSpPr>
      <dsp:spPr>
        <a:xfrm>
          <a:off x="7311731" y="1600199"/>
          <a:ext cx="1172105" cy="8468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kern="1200" cap="none" normalizeH="0" baseline="0" dirty="0" smtClean="0">
              <a:ln/>
              <a:effectLst/>
              <a:latin typeface="Calibri" pitchFamily="34" charset="0"/>
            </a:rPr>
            <a:t>Harry Shum</a:t>
          </a:r>
          <a:br>
            <a:rPr kumimoji="0" lang="en-US" sz="1000" b="1" i="0" u="none" strike="noStrike" kern="1200" cap="none" normalizeH="0" baseline="0" dirty="0" smtClean="0">
              <a:ln/>
              <a:effectLst/>
              <a:latin typeface="Calibri" pitchFamily="34" charset="0"/>
            </a:rPr>
          </a:br>
          <a:r>
            <a:rPr kumimoji="0" lang="en-US" sz="1000" b="0" i="0" u="none" strike="noStrike" kern="1200" cap="none" normalizeH="0" baseline="0" dirty="0" smtClean="0">
              <a:ln/>
              <a:effectLst/>
              <a:latin typeface="Calibri" pitchFamily="34" charset="0"/>
            </a:rPr>
            <a:t>Technology and Research</a:t>
          </a:r>
        </a:p>
      </dsp:txBody>
      <dsp:txXfrm>
        <a:off x="7336533" y="1625001"/>
        <a:ext cx="1122501" cy="797208"/>
      </dsp:txXfrm>
    </dsp:sp>
    <dsp:sp modelId="{3A69B9F9-92EB-451F-8381-616E08B068B3}">
      <dsp:nvSpPr>
        <dsp:cNvPr id="0" name=""/>
        <dsp:cNvSpPr/>
      </dsp:nvSpPr>
      <dsp:spPr>
        <a:xfrm>
          <a:off x="7311731" y="2654835"/>
          <a:ext cx="1172105" cy="85036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kern="1200" cap="none" normalizeH="0" baseline="0" dirty="0" smtClean="0">
              <a:ln/>
              <a:effectLst/>
              <a:latin typeface="Calibri" pitchFamily="34" charset="0"/>
            </a:rPr>
            <a:t>Peter Lee</a:t>
          </a:r>
          <a:br>
            <a:rPr kumimoji="0" lang="en-US" sz="1000" b="1" i="0" u="none" strike="noStrike" kern="1200" cap="none" normalizeH="0" baseline="0" dirty="0" smtClean="0">
              <a:ln/>
              <a:effectLst/>
              <a:latin typeface="Calibri" pitchFamily="34" charset="0"/>
            </a:rPr>
          </a:br>
          <a:r>
            <a:rPr kumimoji="0" lang="en-US" sz="1000" b="0" i="0" u="none" strike="noStrike" kern="1200" cap="none" normalizeH="0" baseline="0" dirty="0" smtClean="0">
              <a:ln/>
              <a:effectLst/>
              <a:latin typeface="Calibri" pitchFamily="34" charset="0"/>
            </a:rPr>
            <a:t>Head of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kern="1200" cap="none" normalizeH="0" baseline="0" dirty="0" smtClean="0">
              <a:ln/>
              <a:effectLst/>
              <a:latin typeface="Calibri" pitchFamily="34" charset="0"/>
            </a:rPr>
            <a:t>Microsoft Research</a:t>
          </a:r>
        </a:p>
      </dsp:txBody>
      <dsp:txXfrm>
        <a:off x="7336637" y="2679741"/>
        <a:ext cx="1122293" cy="800552"/>
      </dsp:txXfrm>
    </dsp:sp>
    <dsp:sp modelId="{7B2470F2-2A1E-4D59-ACF2-56578C5BADA0}">
      <dsp:nvSpPr>
        <dsp:cNvPr id="0" name=""/>
        <dsp:cNvSpPr/>
      </dsp:nvSpPr>
      <dsp:spPr>
        <a:xfrm>
          <a:off x="1107174" y="1600201"/>
          <a:ext cx="1021408" cy="85039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100000"/>
            </a:lnSpc>
            <a:spcBef>
              <a:spcPct val="0"/>
            </a:spcBef>
            <a:spcAft>
              <a:spcPts val="0"/>
            </a:spcAft>
          </a:pPr>
          <a:r>
            <a:rPr lang="en-US" sz="1000" b="1" kern="1200" dirty="0" smtClean="0">
              <a:latin typeface="+mn-lt"/>
              <a:cs typeface="Calibri" pitchFamily="34" charset="0"/>
            </a:rPr>
            <a:t>Julie Larson-Green</a:t>
          </a:r>
        </a:p>
        <a:p>
          <a:pPr lvl="0" algn="ctr" defTabSz="444500">
            <a:lnSpc>
              <a:spcPct val="100000"/>
            </a:lnSpc>
            <a:spcBef>
              <a:spcPct val="0"/>
            </a:spcBef>
            <a:spcAft>
              <a:spcPts val="0"/>
            </a:spcAft>
          </a:pPr>
          <a:r>
            <a:rPr lang="en-US" sz="1000" kern="1200" dirty="0" smtClean="0">
              <a:latin typeface="+mn-lt"/>
              <a:cs typeface="Calibri" pitchFamily="34" charset="0"/>
            </a:rPr>
            <a:t>Devices and Studios</a:t>
          </a:r>
        </a:p>
      </dsp:txBody>
      <dsp:txXfrm>
        <a:off x="1132081" y="1625108"/>
        <a:ext cx="971594" cy="8005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8CF10B1-0712-49B6-9210-05CAE0B377DA}" type="slidenum">
              <a:rPr lang="en-US"/>
              <a:pPr>
                <a:defRPr/>
              </a:pPr>
              <a:t>‹#›</a:t>
            </a:fld>
            <a:endParaRPr lang="en-US"/>
          </a:p>
        </p:txBody>
      </p:sp>
    </p:spTree>
    <p:extLst>
      <p:ext uri="{BB962C8B-B14F-4D97-AF65-F5344CB8AC3E}">
        <p14:creationId xmlns:p14="http://schemas.microsoft.com/office/powerpoint/2010/main" val="12199069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Abstract:  Since its founding in 1991, Microsoft Research has grown to become the premier corporate computer science research organization in the world. More than 800 Microsoft researchers worldwide advance the frontiers of computer science while contributing to the company’s products and services.  As a result, technologies created in Microsoft Research labs are used directly or indirectly in nearly every Microsoft offering. </a:t>
            </a:r>
          </a:p>
          <a:p>
            <a:r>
              <a:rPr lang="en-US" sz="1200" kern="1200" dirty="0" smtClean="0">
                <a:solidFill>
                  <a:schemeClr val="tx1"/>
                </a:solidFill>
                <a:latin typeface="Arial" charset="0"/>
                <a:ea typeface="+mn-ea"/>
                <a:cs typeface="+mn-cs"/>
              </a:rPr>
              <a:t>How is this engine of innovation managed?  Where does the research agenda come from?  How are short- and long-term investments balanced? What makes technology transfer work in Microsoft?  How is Microsoft Research able to contribute to the company’s products while publishing nearly all of its work?  The answers to these questions, among others, are the subject of this talk.</a:t>
            </a:r>
            <a:endParaRPr lang="en-US" dirty="0"/>
          </a:p>
        </p:txBody>
      </p:sp>
      <p:sp>
        <p:nvSpPr>
          <p:cNvPr id="4" name="Slide Number Placeholder 3"/>
          <p:cNvSpPr>
            <a:spLocks noGrp="1"/>
          </p:cNvSpPr>
          <p:nvPr>
            <p:ph type="sldNum" sz="quarter" idx="10"/>
          </p:nvPr>
        </p:nvSpPr>
        <p:spPr/>
        <p:txBody>
          <a:bodyPr/>
          <a:lstStyle/>
          <a:p>
            <a:pPr>
              <a:defRPr/>
            </a:pPr>
            <a:fld id="{58CF10B1-0712-49B6-9210-05CAE0B377DA}" type="slidenum">
              <a:rPr lang="en-US" smtClean="0"/>
              <a:pPr>
                <a:defRPr/>
              </a:pPr>
              <a:t>1</a:t>
            </a:fld>
            <a:endParaRPr lang="en-US"/>
          </a:p>
        </p:txBody>
      </p:sp>
    </p:spTree>
    <p:extLst>
      <p:ext uri="{BB962C8B-B14F-4D97-AF65-F5344CB8AC3E}">
        <p14:creationId xmlns:p14="http://schemas.microsoft.com/office/powerpoint/2010/main" val="267410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CF10B1-0712-49B6-9210-05CAE0B377DA}" type="slidenum">
              <a:rPr lang="en-US" smtClean="0"/>
              <a:pPr>
                <a:defRPr/>
              </a:pPr>
              <a:t>3</a:t>
            </a:fld>
            <a:endParaRPr lang="en-US"/>
          </a:p>
        </p:txBody>
      </p:sp>
    </p:spTree>
    <p:extLst>
      <p:ext uri="{BB962C8B-B14F-4D97-AF65-F5344CB8AC3E}">
        <p14:creationId xmlns:p14="http://schemas.microsoft.com/office/powerpoint/2010/main" val="2380117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simplified</a:t>
            </a:r>
            <a:r>
              <a:rPr lang="en-US" baseline="0" dirty="0" smtClean="0"/>
              <a:t> because research doesn’t neatly fall into four disjoint buckets, but this picture does give a (simplistic) way to think about the goal, customers, and character of impact of research work based on the two indicated dimensions.</a:t>
            </a:r>
            <a:endParaRPr lang="en-US" dirty="0"/>
          </a:p>
        </p:txBody>
      </p:sp>
      <p:sp>
        <p:nvSpPr>
          <p:cNvPr id="4" name="Slide Number Placeholder 3"/>
          <p:cNvSpPr>
            <a:spLocks noGrp="1"/>
          </p:cNvSpPr>
          <p:nvPr>
            <p:ph type="sldNum" sz="quarter" idx="10"/>
          </p:nvPr>
        </p:nvSpPr>
        <p:spPr/>
        <p:txBody>
          <a:bodyPr/>
          <a:lstStyle/>
          <a:p>
            <a:pPr>
              <a:defRPr/>
            </a:pPr>
            <a:fld id="{58CF10B1-0712-49B6-9210-05CAE0B377DA}" type="slidenum">
              <a:rPr lang="en-US" smtClean="0"/>
              <a:pPr>
                <a:defRPr/>
              </a:pPr>
              <a:t>4</a:t>
            </a:fld>
            <a:endParaRPr lang="en-US"/>
          </a:p>
        </p:txBody>
      </p:sp>
    </p:spTree>
    <p:extLst>
      <p:ext uri="{BB962C8B-B14F-4D97-AF65-F5344CB8AC3E}">
        <p14:creationId xmlns:p14="http://schemas.microsoft.com/office/powerpoint/2010/main" val="1110046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Early</a:t>
            </a:r>
            <a:r>
              <a:rPr lang="en-US" baseline="0" dirty="0" smtClean="0"/>
              <a:t> days of the web:  browsers and sites, but no search.  Then “curated” search or very limited crawling.  Early search sites (1994) - Lycos, </a:t>
            </a:r>
            <a:r>
              <a:rPr lang="en-US" baseline="0" dirty="0" err="1" smtClean="0"/>
              <a:t>Infoseek</a:t>
            </a:r>
            <a:r>
              <a:rPr lang="en-US" baseline="0" dirty="0" smtClean="0"/>
              <a:t>.  Paul Flaherty conceived Alta Vista as showcase for </a:t>
            </a:r>
            <a:r>
              <a:rPr lang="en-US" baseline="0" dirty="0" err="1" smtClean="0"/>
              <a:t>TurboLaser</a:t>
            </a:r>
            <a:r>
              <a:rPr lang="en-US" baseline="0" dirty="0" smtClean="0"/>
              <a:t>; had Oracle connection and planned to use RDBMS as index.  Convinced Louis </a:t>
            </a:r>
            <a:r>
              <a:rPr lang="en-US" baseline="0" dirty="0" err="1" smtClean="0"/>
              <a:t>Monier</a:t>
            </a:r>
            <a:r>
              <a:rPr lang="en-US" baseline="0" dirty="0" smtClean="0"/>
              <a:t> to write crawler.  Separately, Mike Burrows had produced NI (1990, for Usenet news), then Hector index/query facility (1992), then NI2 to do more general queries on news (1994-5).  </a:t>
            </a:r>
            <a:endParaRPr lang="en-US" dirty="0"/>
          </a:p>
        </p:txBody>
      </p:sp>
      <p:sp>
        <p:nvSpPr>
          <p:cNvPr id="4" name="Slide Number Placeholder 3"/>
          <p:cNvSpPr>
            <a:spLocks noGrp="1"/>
          </p:cNvSpPr>
          <p:nvPr>
            <p:ph type="sldNum" sz="quarter" idx="10"/>
          </p:nvPr>
        </p:nvSpPr>
        <p:spPr/>
        <p:txBody>
          <a:bodyPr/>
          <a:lstStyle/>
          <a:p>
            <a:pPr>
              <a:defRPr/>
            </a:pPr>
            <a:fld id="{58CF10B1-0712-49B6-9210-05CAE0B377DA}" type="slidenum">
              <a:rPr lang="en-US" smtClean="0"/>
              <a:pPr>
                <a:defRPr/>
              </a:pPr>
              <a:t>12</a:t>
            </a:fld>
            <a:endParaRPr lang="en-US"/>
          </a:p>
        </p:txBody>
      </p:sp>
    </p:spTree>
    <p:extLst>
      <p:ext uri="{BB962C8B-B14F-4D97-AF65-F5344CB8AC3E}">
        <p14:creationId xmlns:p14="http://schemas.microsoft.com/office/powerpoint/2010/main" val="1787100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was almost called gotcha.com, since Alta Vista was</a:t>
            </a:r>
            <a:r>
              <a:rPr lang="en-US" baseline="0" dirty="0" smtClean="0"/>
              <a:t> a project name and the trademark and domain were owned by others.  At the last minute, “gotcha.com” was nixed by a VP who thought it was sexist, and Alta Vista went live as altavista.digital.com.  Traffic grew rapidly – new </a:t>
            </a:r>
            <a:r>
              <a:rPr lang="en-US" baseline="0" dirty="0" err="1" smtClean="0"/>
              <a:t>httpd</a:t>
            </a:r>
            <a:r>
              <a:rPr lang="en-US" baseline="0" dirty="0" smtClean="0"/>
              <a:t> needed to keep up (within a few weeks) and </a:t>
            </a:r>
            <a:r>
              <a:rPr lang="en-US" baseline="0" dirty="0" err="1" smtClean="0"/>
              <a:t>TurboLasers</a:t>
            </a:r>
            <a:r>
              <a:rPr lang="en-US" baseline="0" dirty="0" smtClean="0"/>
              <a:t> were added with some regularity to try to keep up.  </a:t>
            </a:r>
            <a:r>
              <a:rPr lang="en-US" baseline="0" dirty="0" err="1" smtClean="0"/>
              <a:t>Infoseek</a:t>
            </a:r>
            <a:r>
              <a:rPr lang="en-US" baseline="0" dirty="0" smtClean="0"/>
              <a:t> repeatedly attacked the site (with </a:t>
            </a:r>
            <a:r>
              <a:rPr lang="en-US" baseline="0" smtClean="0"/>
              <a:t>expensive-to-answer queries); </a:t>
            </a:r>
            <a:r>
              <a:rPr lang="en-US" baseline="0" dirty="0" smtClean="0"/>
              <a:t>other phenomena that looked like attacks were </a:t>
            </a:r>
            <a:r>
              <a:rPr lang="en-US" baseline="0" smtClean="0"/>
              <a:t>less certain.</a:t>
            </a:r>
            <a:endParaRPr lang="en-US" dirty="0"/>
          </a:p>
        </p:txBody>
      </p:sp>
      <p:sp>
        <p:nvSpPr>
          <p:cNvPr id="4" name="Slide Number Placeholder 3"/>
          <p:cNvSpPr>
            <a:spLocks noGrp="1"/>
          </p:cNvSpPr>
          <p:nvPr>
            <p:ph type="sldNum" sz="quarter" idx="10"/>
          </p:nvPr>
        </p:nvSpPr>
        <p:spPr/>
        <p:txBody>
          <a:bodyPr/>
          <a:lstStyle/>
          <a:p>
            <a:pPr>
              <a:defRPr/>
            </a:pPr>
            <a:fld id="{58CF10B1-0712-49B6-9210-05CAE0B377DA}" type="slidenum">
              <a:rPr lang="en-US" smtClean="0"/>
              <a:pPr>
                <a:defRPr/>
              </a:pPr>
              <a:t>13</a:t>
            </a:fld>
            <a:endParaRPr lang="en-US"/>
          </a:p>
        </p:txBody>
      </p:sp>
    </p:spTree>
    <p:extLst>
      <p:ext uri="{BB962C8B-B14F-4D97-AF65-F5344CB8AC3E}">
        <p14:creationId xmlns:p14="http://schemas.microsoft.com/office/powerpoint/2010/main" val="3721647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purpose of this diagram is to show where Microsoft Research sits organizationally.  The important</a:t>
            </a:r>
            <a:r>
              <a:rPr lang="en-US" baseline="0" dirty="0" smtClean="0"/>
              <a:t> point is that it is a corporate function that reports in parallel to the engineering groups and corporate functions.  Thus, it does not have P&amp;L responsibility, as can be the case in companies in which the research organization is under a business division.  Funding for MSR is central, not provided by business divisions.  “Where you stand depends </a:t>
            </a:r>
            <a:r>
              <a:rPr lang="en-US" baseline="0" smtClean="0"/>
              <a:t>on where you sit.”</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8CF10B1-0712-49B6-9210-05CAE0B377DA}" type="slidenum">
              <a:rPr lang="en-US" smtClean="0"/>
              <a:pPr>
                <a:defRPr/>
              </a:pPr>
              <a:t>17</a:t>
            </a:fld>
            <a:endParaRPr lang="en-US"/>
          </a:p>
        </p:txBody>
      </p:sp>
    </p:spTree>
    <p:extLst>
      <p:ext uri="{BB962C8B-B14F-4D97-AF65-F5344CB8AC3E}">
        <p14:creationId xmlns:p14="http://schemas.microsoft.com/office/powerpoint/2010/main" val="3042839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CF10B1-0712-49B6-9210-05CAE0B377DA}" type="slidenum">
              <a:rPr lang="en-US" smtClean="0"/>
              <a:pPr>
                <a:defRPr/>
              </a:pPr>
              <a:t>18</a:t>
            </a:fld>
            <a:endParaRPr lang="en-US"/>
          </a:p>
        </p:txBody>
      </p:sp>
    </p:spTree>
    <p:extLst>
      <p:ext uri="{BB962C8B-B14F-4D97-AF65-F5344CB8AC3E}">
        <p14:creationId xmlns:p14="http://schemas.microsoft.com/office/powerpoint/2010/main" val="3114362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27</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solidFill>
                  <a:prstClr val="black"/>
                </a:solidFill>
              </a:rPr>
              <a:pPr/>
              <a:t>4/8/2014 12:29 PM</a:t>
            </a:fld>
            <a:endParaRPr lang="en-US" dirty="0">
              <a:solidFill>
                <a:prstClr val="black"/>
              </a:solidFill>
            </a:endParaRPr>
          </a:p>
        </p:txBody>
      </p:sp>
      <p:sp>
        <p:nvSpPr>
          <p:cNvPr id="12" name="Footer Placeholder 11"/>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solidFill>
                <a:prstClr val="black"/>
              </a:solidFill>
            </a:endParaRPr>
          </a:p>
        </p:txBody>
      </p:sp>
    </p:spTree>
    <p:extLst>
      <p:ext uri="{BB962C8B-B14F-4D97-AF65-F5344CB8AC3E}">
        <p14:creationId xmlns:p14="http://schemas.microsoft.com/office/powerpoint/2010/main" val="5675645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rcRect b="37788"/>
          <a:stretch>
            <a:fillRect/>
          </a:stretch>
        </p:blipFill>
        <p:spPr>
          <a:xfrm rot="9927899" flipH="1" flipV="1">
            <a:off x="6386975" y="3987033"/>
            <a:ext cx="3740529" cy="3394742"/>
          </a:xfrm>
          <a:custGeom>
            <a:avLst/>
            <a:gdLst>
              <a:gd name="connsiteX0" fmla="*/ 3815534 w 3815534"/>
              <a:gd name="connsiteY0" fmla="*/ 0 h 3462323"/>
              <a:gd name="connsiteX1" fmla="*/ 3815534 w 3815534"/>
              <a:gd name="connsiteY1" fmla="*/ 3462323 h 3462323"/>
              <a:gd name="connsiteX2" fmla="*/ 0 w 3815534"/>
              <a:gd name="connsiteY2" fmla="*/ 2473071 h 3462323"/>
              <a:gd name="connsiteX3" fmla="*/ 1 w 3815534"/>
              <a:gd name="connsiteY3" fmla="*/ 0 h 3462323"/>
            </a:gdLst>
            <a:ahLst/>
            <a:cxnLst>
              <a:cxn ang="0">
                <a:pos x="connsiteX0" y="connsiteY0"/>
              </a:cxn>
              <a:cxn ang="0">
                <a:pos x="connsiteX1" y="connsiteY1"/>
              </a:cxn>
              <a:cxn ang="0">
                <a:pos x="connsiteX2" y="connsiteY2"/>
              </a:cxn>
              <a:cxn ang="0">
                <a:pos x="connsiteX3" y="connsiteY3"/>
              </a:cxn>
            </a:cxnLst>
            <a:rect l="l" t="t" r="r" b="b"/>
            <a:pathLst>
              <a:path w="3815534" h="3462323">
                <a:moveTo>
                  <a:pt x="3815534" y="0"/>
                </a:moveTo>
                <a:lnTo>
                  <a:pt x="3815534" y="3462323"/>
                </a:lnTo>
                <a:lnTo>
                  <a:pt x="0" y="2473071"/>
                </a:lnTo>
                <a:lnTo>
                  <a:pt x="1" y="0"/>
                </a:lnTo>
                <a:close/>
              </a:path>
            </a:pathLst>
          </a:custGeom>
        </p:spPr>
      </p:pic>
      <p:sp>
        <p:nvSpPr>
          <p:cNvPr id="15" name="Freeform 14"/>
          <p:cNvSpPr/>
          <p:nvPr userDrawn="1"/>
        </p:nvSpPr>
        <p:spPr bwMode="auto">
          <a:xfrm rot="17875525">
            <a:off x="5410784" y="-340176"/>
            <a:ext cx="35862" cy="1220190"/>
          </a:xfrm>
          <a:custGeom>
            <a:avLst/>
            <a:gdLst>
              <a:gd name="connsiteX0" fmla="*/ 0 w 36576"/>
              <a:gd name="connsiteY0" fmla="*/ 0 h 1244657"/>
              <a:gd name="connsiteX1" fmla="*/ 36576 w 36576"/>
              <a:gd name="connsiteY1" fmla="*/ 69006 h 1244657"/>
              <a:gd name="connsiteX2" fmla="*/ 36576 w 36576"/>
              <a:gd name="connsiteY2" fmla="*/ 1244657 h 1244657"/>
              <a:gd name="connsiteX3" fmla="*/ 0 w 36576"/>
              <a:gd name="connsiteY3" fmla="*/ 1244657 h 1244657"/>
            </a:gdLst>
            <a:ahLst/>
            <a:cxnLst>
              <a:cxn ang="0">
                <a:pos x="connsiteX0" y="connsiteY0"/>
              </a:cxn>
              <a:cxn ang="0">
                <a:pos x="connsiteX1" y="connsiteY1"/>
              </a:cxn>
              <a:cxn ang="0">
                <a:pos x="connsiteX2" y="connsiteY2"/>
              </a:cxn>
              <a:cxn ang="0">
                <a:pos x="connsiteX3" y="connsiteY3"/>
              </a:cxn>
            </a:cxnLst>
            <a:rect l="l" t="t" r="r" b="b"/>
            <a:pathLst>
              <a:path w="36576" h="1244657">
                <a:moveTo>
                  <a:pt x="0" y="0"/>
                </a:moveTo>
                <a:lnTo>
                  <a:pt x="36576" y="69006"/>
                </a:lnTo>
                <a:lnTo>
                  <a:pt x="36576" y="1244657"/>
                </a:lnTo>
                <a:lnTo>
                  <a:pt x="0" y="1244657"/>
                </a:lnTo>
                <a:close/>
              </a:path>
            </a:pathLst>
          </a:custGeom>
          <a:solidFill>
            <a:srgbClr val="306CB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rtlCol="0" anchor="ctr" anchorCtr="0" compatLnSpc="1">
            <a:prstTxWarp prst="textNoShape">
              <a:avLst/>
            </a:prstTxWarp>
            <a:noAutofit/>
          </a:bodyPr>
          <a:lstStyle/>
          <a:p>
            <a:pPr algn="ctr" defTabSz="914102" fontAlgn="base">
              <a:spcBef>
                <a:spcPct val="0"/>
              </a:spcBef>
              <a:spcAft>
                <a:spcPct val="0"/>
              </a:spcAft>
            </a:pPr>
            <a:endParaRPr lang="en-US" sz="1961" dirty="0">
              <a:gradFill>
                <a:gsLst>
                  <a:gs pos="0">
                    <a:srgbClr val="FFFFFF"/>
                  </a:gs>
                  <a:gs pos="100000">
                    <a:srgbClr val="FFFFFF"/>
                  </a:gs>
                </a:gsLst>
                <a:lin ang="5400000" scaled="0"/>
              </a:gradFill>
            </a:endParaRPr>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rcRect b="1344"/>
          <a:stretch>
            <a:fillRect/>
          </a:stretch>
        </p:blipFill>
        <p:spPr>
          <a:xfrm rot="20396706" flipH="1" flipV="1">
            <a:off x="2040453" y="-1103253"/>
            <a:ext cx="5209118" cy="6925621"/>
          </a:xfrm>
          <a:custGeom>
            <a:avLst/>
            <a:gdLst>
              <a:gd name="connsiteX0" fmla="*/ 5313572 w 5313572"/>
              <a:gd name="connsiteY0" fmla="*/ 7063492 h 7063492"/>
              <a:gd name="connsiteX1" fmla="*/ 0 w 5313572"/>
              <a:gd name="connsiteY1" fmla="*/ 5123742 h 7063492"/>
              <a:gd name="connsiteX2" fmla="*/ 0 w 5313572"/>
              <a:gd name="connsiteY2" fmla="*/ 0 h 7063492"/>
              <a:gd name="connsiteX3" fmla="*/ 5313572 w 5313572"/>
              <a:gd name="connsiteY3" fmla="*/ 0 h 7063492"/>
            </a:gdLst>
            <a:ahLst/>
            <a:cxnLst>
              <a:cxn ang="0">
                <a:pos x="connsiteX0" y="connsiteY0"/>
              </a:cxn>
              <a:cxn ang="0">
                <a:pos x="connsiteX1" y="connsiteY1"/>
              </a:cxn>
              <a:cxn ang="0">
                <a:pos x="connsiteX2" y="connsiteY2"/>
              </a:cxn>
              <a:cxn ang="0">
                <a:pos x="connsiteX3" y="connsiteY3"/>
              </a:cxn>
            </a:cxnLst>
            <a:rect l="l" t="t" r="r" b="b"/>
            <a:pathLst>
              <a:path w="5313572" h="7063492">
                <a:moveTo>
                  <a:pt x="5313572" y="7063492"/>
                </a:moveTo>
                <a:lnTo>
                  <a:pt x="0" y="5123742"/>
                </a:lnTo>
                <a:lnTo>
                  <a:pt x="0" y="0"/>
                </a:lnTo>
                <a:lnTo>
                  <a:pt x="5313572" y="0"/>
                </a:lnTo>
                <a:close/>
              </a:path>
            </a:pathLst>
          </a:custGeom>
        </p:spPr>
      </p:pic>
      <p:sp>
        <p:nvSpPr>
          <p:cNvPr id="22" name="Rectangle 21"/>
          <p:cNvSpPr/>
          <p:nvPr userDrawn="1"/>
        </p:nvSpPr>
        <p:spPr bwMode="auto">
          <a:xfrm>
            <a:off x="269239" y="2082621"/>
            <a:ext cx="8067823" cy="3587759"/>
          </a:xfrm>
          <a:prstGeom prst="rect">
            <a:avLst/>
          </a:prstGeom>
          <a:solidFill>
            <a:srgbClr val="00188F"/>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34287" rIns="0" bIns="34287" numCol="1" rtlCol="0" anchor="ctr" anchorCtr="0" compatLnSpc="1">
            <a:prstTxWarp prst="textNoShape">
              <a:avLst/>
            </a:prstTxWarp>
          </a:bodyPr>
          <a:lstStyle/>
          <a:p>
            <a:pPr algn="ctr" defTabSz="685486" fontAlgn="base">
              <a:spcBef>
                <a:spcPct val="0"/>
              </a:spcBef>
              <a:spcAft>
                <a:spcPct val="0"/>
              </a:spcAft>
            </a:pPr>
            <a:endParaRPr lang="en-US" sz="1470" dirty="0">
              <a:gradFill>
                <a:gsLst>
                  <a:gs pos="5833">
                    <a:srgbClr val="525051"/>
                  </a:gs>
                  <a:gs pos="100000">
                    <a:srgbClr val="525051"/>
                  </a:gs>
                </a:gsLst>
                <a:lin ang="5400000" scaled="0"/>
              </a:gradFill>
            </a:endParaRPr>
          </a:p>
        </p:txBody>
      </p:sp>
      <p:sp>
        <p:nvSpPr>
          <p:cNvPr id="23" name="Text Placeholder 4"/>
          <p:cNvSpPr>
            <a:spLocks noGrp="1"/>
          </p:cNvSpPr>
          <p:nvPr userDrawn="1">
            <p:ph type="body" sz="quarter" idx="12" hasCustomPrompt="1"/>
          </p:nvPr>
        </p:nvSpPr>
        <p:spPr bwMode="white">
          <a:xfrm>
            <a:off x="269239" y="3877271"/>
            <a:ext cx="8067823" cy="1794661"/>
          </a:xfrm>
          <a:noFill/>
        </p:spPr>
        <p:txBody>
          <a:bodyPr lIns="182880" tIns="146304" rIns="182880" bIns="146304">
            <a:noAutofit/>
          </a:bodyPr>
          <a:lstStyle>
            <a:lvl1pPr marL="0" indent="0">
              <a:spcBef>
                <a:spcPts val="0"/>
              </a:spcBef>
              <a:buNone/>
              <a:defRPr sz="3137" spc="0" baseline="0">
                <a:gradFill>
                  <a:gsLst>
                    <a:gs pos="100000">
                      <a:schemeClr val="tx1"/>
                    </a:gs>
                    <a:gs pos="0">
                      <a:schemeClr val="tx1"/>
                    </a:gs>
                  </a:gsLst>
                  <a:lin ang="5400000" scaled="0"/>
                </a:gradFill>
                <a:latin typeface="+mj-lt"/>
              </a:defRPr>
            </a:lvl1pPr>
          </a:lstStyle>
          <a:p>
            <a:pPr lvl="0"/>
            <a:r>
              <a:rPr lang="en-US" dirty="0" smtClean="0"/>
              <a:t>Speaker Name</a:t>
            </a:r>
          </a:p>
        </p:txBody>
      </p:sp>
      <p:sp>
        <p:nvSpPr>
          <p:cNvPr id="24" name="Title 1"/>
          <p:cNvSpPr>
            <a:spLocks noGrp="1"/>
          </p:cNvSpPr>
          <p:nvPr userDrawn="1">
            <p:ph type="title" hasCustomPrompt="1"/>
          </p:nvPr>
        </p:nvSpPr>
        <p:spPr bwMode="white">
          <a:xfrm>
            <a:off x="269239" y="2084186"/>
            <a:ext cx="8067823" cy="1793104"/>
          </a:xfrm>
          <a:noFill/>
        </p:spPr>
        <p:txBody>
          <a:bodyPr lIns="146304" tIns="91440" rIns="146304" bIns="91440" anchor="t" anchorCtr="0"/>
          <a:lstStyle>
            <a:lvl1pPr>
              <a:defRPr sz="5294" b="0" spc="-74" baseline="0">
                <a:gradFill>
                  <a:gsLst>
                    <a:gs pos="100000">
                      <a:schemeClr val="tx1"/>
                    </a:gs>
                    <a:gs pos="0">
                      <a:schemeClr val="tx1"/>
                    </a:gs>
                  </a:gsLst>
                  <a:lin ang="5400000" scaled="0"/>
                </a:gradFill>
              </a:defRPr>
            </a:lvl1pPr>
          </a:lstStyle>
          <a:p>
            <a:r>
              <a:rPr lang="en-US" dirty="0" smtClean="0"/>
              <a:t>Presentation title</a:t>
            </a:r>
            <a:endParaRPr lang="en-US" dirty="0"/>
          </a:p>
        </p:txBody>
      </p:sp>
      <p:pic>
        <p:nvPicPr>
          <p:cNvPr id="25" name="Picture 24"/>
          <p:cNvPicPr>
            <a:picLocks noChangeAspect="1"/>
          </p:cNvPicPr>
          <p:nvPr userDrawn="1"/>
        </p:nvPicPr>
        <p:blipFill>
          <a:blip r:embed="rId4"/>
          <a:stretch>
            <a:fillRect/>
          </a:stretch>
        </p:blipFill>
        <p:spPr>
          <a:xfrm>
            <a:off x="269240" y="288354"/>
            <a:ext cx="1798278" cy="1798533"/>
          </a:xfrm>
          <a:prstGeom prst="rect">
            <a:avLst/>
          </a:prstGeom>
        </p:spPr>
      </p:pic>
      <p:pic>
        <p:nvPicPr>
          <p:cNvPr id="26" name="Picture 2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invGray">
          <a:xfrm>
            <a:off x="10309635" y="459898"/>
            <a:ext cx="1434153" cy="307259"/>
          </a:xfrm>
          <a:prstGeom prst="rect">
            <a:avLst/>
          </a:prstGeom>
        </p:spPr>
      </p:pic>
    </p:spTree>
    <p:extLst>
      <p:ext uri="{BB962C8B-B14F-4D97-AF65-F5344CB8AC3E}">
        <p14:creationId xmlns:p14="http://schemas.microsoft.com/office/powerpoint/2010/main" val="90372406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302">
          <p15:clr>
            <a:srgbClr val="C35EA4"/>
          </p15:clr>
        </p15:guide>
        <p15:guide id="2" orient="horz" pos="4104">
          <p15:clr>
            <a:srgbClr val="C35EA4"/>
          </p15:clr>
        </p15:guide>
        <p15:guide id="3" pos="288">
          <p15:clr>
            <a:srgbClr val="C35EA4"/>
          </p15:clr>
        </p15:guide>
        <p15:guide id="4" pos="7546">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lgn="ct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defRPr/>
            </a:pPr>
            <a:fld id="{BFA5C8E4-8831-499A-8431-93A0B113E5CC}" type="slidenum">
              <a:rPr lang="en-US" smtClean="0"/>
              <a:pPr>
                <a:defRPr/>
              </a:pPr>
              <a:t>‹#›</a:t>
            </a:fld>
            <a:endParaRPr lang="en-US" dirty="0"/>
          </a:p>
        </p:txBody>
      </p:sp>
      <p:sp>
        <p:nvSpPr>
          <p:cNvPr id="8" name="Content Placeholder 7"/>
          <p:cNvSpPr>
            <a:spLocks noGrp="1"/>
          </p:cNvSpPr>
          <p:nvPr>
            <p:ph sz="quarter" idx="13"/>
          </p:nvPr>
        </p:nvSpPr>
        <p:spPr>
          <a:xfrm>
            <a:off x="366184" y="1390420"/>
            <a:ext cx="11531600" cy="47055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325939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lgn="ct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defRPr/>
            </a:pPr>
            <a:fld id="{BFA5C8E4-8831-499A-8431-93A0B113E5CC}" type="slidenum">
              <a:rPr lang="en-US" smtClean="0"/>
              <a:pPr>
                <a:defRPr/>
              </a:pPr>
              <a:t>‹#›</a:t>
            </a:fld>
            <a:endParaRPr lang="en-US" dirty="0"/>
          </a:p>
        </p:txBody>
      </p:sp>
      <p:sp>
        <p:nvSpPr>
          <p:cNvPr id="7" name="Content Placeholder 7"/>
          <p:cNvSpPr>
            <a:spLocks noGrp="1"/>
          </p:cNvSpPr>
          <p:nvPr>
            <p:ph sz="quarter" idx="13"/>
          </p:nvPr>
        </p:nvSpPr>
        <p:spPr>
          <a:xfrm>
            <a:off x="366184" y="1390420"/>
            <a:ext cx="11531600" cy="470558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869283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796217"/>
          </a:xfrm>
          <a:noFill/>
        </p:spPr>
        <p:txBody>
          <a:bodyPr tIns="91440" bIns="91440" anchor="t" anchorCtr="0"/>
          <a:lstStyle>
            <a:lvl1pPr>
              <a:defRPr sz="8627" spc="-98" baseline="0">
                <a:gradFill>
                  <a:gsLst>
                    <a:gs pos="100000">
                      <a:schemeClr val="bg1">
                        <a:lumMod val="50000"/>
                      </a:schemeClr>
                    </a:gs>
                    <a:gs pos="0">
                      <a:schemeClr val="bg1">
                        <a:lumMod val="50000"/>
                      </a:schemeClr>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70800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Text 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a:xfrm>
            <a:off x="4114800" y="6400800"/>
            <a:ext cx="3860800" cy="304800"/>
          </a:xfrm>
        </p:spPr>
        <p:txBody>
          <a:bodyPr/>
          <a:lstStyle/>
          <a:p>
            <a:pPr algn="ct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defRPr/>
            </a:pPr>
            <a:fld id="{BFA5C8E4-8831-499A-8431-93A0B113E5CC}" type="slidenum">
              <a:rPr lang="en-US" smtClean="0"/>
              <a:pPr>
                <a:defRPr/>
              </a:pPr>
              <a:t>‹#›</a:t>
            </a:fld>
            <a:endParaRPr lang="en-US" dirty="0"/>
          </a:p>
        </p:txBody>
      </p:sp>
      <p:sp>
        <p:nvSpPr>
          <p:cNvPr id="7" name="Content Placeholder 6"/>
          <p:cNvSpPr>
            <a:spLocks noGrp="1"/>
          </p:cNvSpPr>
          <p:nvPr>
            <p:ph sz="quarter" idx="13"/>
          </p:nvPr>
        </p:nvSpPr>
        <p:spPr>
          <a:xfrm>
            <a:off x="366184" y="1390420"/>
            <a:ext cx="5729816" cy="47055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4"/>
          </p:nvPr>
        </p:nvSpPr>
        <p:spPr>
          <a:xfrm>
            <a:off x="6096001" y="1390420"/>
            <a:ext cx="5801784" cy="47055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30359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a:xfrm>
            <a:off x="4114800" y="6400800"/>
            <a:ext cx="3860800" cy="304800"/>
          </a:xfrm>
        </p:spPr>
        <p:txBody>
          <a:bodyPr/>
          <a:lstStyle/>
          <a:p>
            <a:pPr algn="ct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defRPr/>
            </a:pPr>
            <a:fld id="{BFA5C8E4-8831-499A-8431-93A0B113E5CC}" type="slidenum">
              <a:rPr lang="en-US" smtClean="0"/>
              <a:pPr>
                <a:defRPr/>
              </a:pPr>
              <a:t>‹#›</a:t>
            </a:fld>
            <a:endParaRPr lang="en-US" dirty="0"/>
          </a:p>
        </p:txBody>
      </p:sp>
      <p:sp>
        <p:nvSpPr>
          <p:cNvPr id="7" name="Content Placeholder 6"/>
          <p:cNvSpPr>
            <a:spLocks noGrp="1"/>
          </p:cNvSpPr>
          <p:nvPr>
            <p:ph sz="quarter" idx="13"/>
          </p:nvPr>
        </p:nvSpPr>
        <p:spPr>
          <a:xfrm>
            <a:off x="366184" y="1390420"/>
            <a:ext cx="5729816" cy="470558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4"/>
          </p:nvPr>
        </p:nvSpPr>
        <p:spPr>
          <a:xfrm>
            <a:off x="6096001" y="1390420"/>
            <a:ext cx="5801784" cy="470558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634027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lgn="ct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defRPr/>
            </a:pPr>
            <a:fld id="{BFA5C8E4-8831-499A-8431-93A0B113E5CC}" type="slidenum">
              <a:rPr lang="en-US" smtClean="0"/>
              <a:pPr>
                <a:defRPr/>
              </a:pPr>
              <a:t>‹#›</a:t>
            </a:fld>
            <a:endParaRPr lang="en-US" dirty="0"/>
          </a:p>
        </p:txBody>
      </p:sp>
    </p:spTree>
    <p:extLst>
      <p:ext uri="{BB962C8B-B14F-4D97-AF65-F5344CB8AC3E}">
        <p14:creationId xmlns:p14="http://schemas.microsoft.com/office/powerpoint/2010/main" val="6097809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lgn="ct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defRPr/>
            </a:pPr>
            <a:fld id="{BFA5C8E4-8831-499A-8431-93A0B113E5CC}" type="slidenum">
              <a:rPr lang="en-US" smtClean="0"/>
              <a:pPr>
                <a:defRPr/>
              </a:pPr>
              <a:t>‹#›</a:t>
            </a:fld>
            <a:endParaRPr lang="en-US" dirty="0"/>
          </a:p>
        </p:txBody>
      </p:sp>
    </p:spTree>
    <p:extLst>
      <p:ext uri="{BB962C8B-B14F-4D97-AF65-F5344CB8AC3E}">
        <p14:creationId xmlns:p14="http://schemas.microsoft.com/office/powerpoint/2010/main" val="37378873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lgn="ct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defRPr/>
            </a:pPr>
            <a:fld id="{BFA5C8E4-8831-499A-8431-93A0B113E5CC}" type="slidenum">
              <a:rPr lang="en-US" smtClean="0"/>
              <a:pPr>
                <a:defRPr/>
              </a:pPr>
              <a:t>‹#›</a:t>
            </a:fld>
            <a:endParaRPr lang="en-US" dirty="0"/>
          </a:p>
        </p:txBody>
      </p:sp>
      <p:sp>
        <p:nvSpPr>
          <p:cNvPr id="8" name="Table Placeholder 7"/>
          <p:cNvSpPr>
            <a:spLocks noGrp="1"/>
          </p:cNvSpPr>
          <p:nvPr>
            <p:ph type="tbl" sz="quarter" idx="14"/>
          </p:nvPr>
        </p:nvSpPr>
        <p:spPr>
          <a:xfrm>
            <a:off x="366713" y="1390420"/>
            <a:ext cx="11531600" cy="4705580"/>
          </a:xfrm>
        </p:spPr>
        <p:txBody>
          <a:bodyPr/>
          <a:lstStyle/>
          <a:p>
            <a:endParaRPr lang="en-US"/>
          </a:p>
        </p:txBody>
      </p:sp>
    </p:spTree>
    <p:extLst>
      <p:ext uri="{BB962C8B-B14F-4D97-AF65-F5344CB8AC3E}">
        <p14:creationId xmlns:p14="http://schemas.microsoft.com/office/powerpoint/2010/main" val="5988869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66185" y="68264"/>
            <a:ext cx="11531600" cy="827087"/>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366184" y="1376364"/>
            <a:ext cx="11531600" cy="4719637"/>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6388" name="Rectangle 4"/>
          <p:cNvSpPr>
            <a:spLocks noGrp="1" noChangeArrowheads="1"/>
          </p:cNvSpPr>
          <p:nvPr>
            <p:ph type="dt" sz="half" idx="2"/>
          </p:nvPr>
        </p:nvSpPr>
        <p:spPr bwMode="auto">
          <a:xfrm>
            <a:off x="366184" y="6400800"/>
            <a:ext cx="3088216" cy="3048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eaLnBrk="1" hangingPunct="1">
              <a:defRPr sz="1300">
                <a:latin typeface="+mn-lt"/>
              </a:defRPr>
            </a:lvl1pPr>
          </a:lstStyle>
          <a:p>
            <a:pPr>
              <a:defRPr/>
            </a:pPr>
            <a:endParaRPr lang="en-US" dirty="0"/>
          </a:p>
        </p:txBody>
      </p:sp>
      <p:sp>
        <p:nvSpPr>
          <p:cNvPr id="16389" name="Rectangle 5"/>
          <p:cNvSpPr>
            <a:spLocks noGrp="1" noChangeArrowheads="1"/>
          </p:cNvSpPr>
          <p:nvPr>
            <p:ph type="ftr" sz="quarter" idx="3"/>
          </p:nvPr>
        </p:nvSpPr>
        <p:spPr bwMode="auto">
          <a:xfrm>
            <a:off x="4064000" y="6400800"/>
            <a:ext cx="3860800" cy="3048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eaLnBrk="1" hangingPunct="1">
              <a:defRPr sz="1300">
                <a:latin typeface="Segoe UI" panose="020B0502040204020203" pitchFamily="34" charset="0"/>
                <a:cs typeface="Segoe UI" panose="020B0502040204020203" pitchFamily="34" charset="0"/>
              </a:defRPr>
            </a:lvl1pPr>
          </a:lstStyle>
          <a:p>
            <a:pPr algn="ctr">
              <a:defRPr/>
            </a:pPr>
            <a:r>
              <a:rPr lang="en-US" dirty="0" smtClean="0"/>
              <a:t>http://research.microsoft.com</a:t>
            </a:r>
            <a:endParaRPr lang="en-US" dirty="0"/>
          </a:p>
        </p:txBody>
      </p:sp>
      <p:sp>
        <p:nvSpPr>
          <p:cNvPr id="16390" name="Rectangle 6"/>
          <p:cNvSpPr>
            <a:spLocks noGrp="1" noChangeArrowheads="1"/>
          </p:cNvSpPr>
          <p:nvPr>
            <p:ph type="sldNum" sz="quarter" idx="4"/>
          </p:nvPr>
        </p:nvSpPr>
        <p:spPr bwMode="auto">
          <a:xfrm>
            <a:off x="9357784" y="6400800"/>
            <a:ext cx="2540000" cy="3048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eaLnBrk="1" hangingPunct="1">
              <a:defRPr sz="1300">
                <a:latin typeface="Segoe UI" panose="020B0502040204020203" pitchFamily="34" charset="0"/>
                <a:cs typeface="Segoe UI" panose="020B0502040204020203" pitchFamily="34" charset="0"/>
              </a:defRPr>
            </a:lvl1pPr>
          </a:lstStyle>
          <a:p>
            <a:pPr>
              <a:defRPr/>
            </a:pPr>
            <a:fld id="{BFA5C8E4-8831-499A-8431-93A0B113E5CC}"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5" r:id="rId4"/>
    <p:sldLayoutId id="2147483723" r:id="rId5"/>
    <p:sldLayoutId id="2147483724" r:id="rId6"/>
    <p:sldLayoutId id="2147483720" r:id="rId7"/>
    <p:sldLayoutId id="2147483721" r:id="rId8"/>
    <p:sldLayoutId id="2147483722" r:id="rId9"/>
  </p:sldLayoutIdLst>
  <p:timing>
    <p:tnLst>
      <p:par>
        <p:cTn id="1" dur="indefinite" restart="never" nodeType="tmRoot"/>
      </p:par>
    </p:tnLst>
  </p:timing>
  <p:hf hdr="0" dt="0"/>
  <p:txStyles>
    <p:titleStyle>
      <a:lvl1pPr algn="l" rtl="0" eaLnBrk="1" fontAlgn="base" hangingPunct="1">
        <a:spcBef>
          <a:spcPct val="0"/>
        </a:spcBef>
        <a:spcAft>
          <a:spcPct val="0"/>
        </a:spcAft>
        <a:defRPr sz="3600" b="0">
          <a:solidFill>
            <a:schemeClr val="tx2"/>
          </a:solidFill>
          <a:latin typeface="+mj-lt"/>
          <a:ea typeface="+mj-ea"/>
          <a:cs typeface="Segoe UI Light" panose="020B0502040204020203" pitchFamily="34" charset="0"/>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900">
          <a:solidFill>
            <a:schemeClr val="tx1"/>
          </a:solidFill>
          <a:latin typeface="+mn-lt"/>
          <a:ea typeface="+mn-ea"/>
          <a:cs typeface="Segoe UI" panose="020B0502040204020203" pitchFamily="34" charset="0"/>
        </a:defRPr>
      </a:lvl1pPr>
      <a:lvl2pPr marL="742950" indent="-285750" algn="l" rtl="0" eaLnBrk="1" fontAlgn="base" hangingPunct="1">
        <a:spcBef>
          <a:spcPct val="20000"/>
        </a:spcBef>
        <a:spcAft>
          <a:spcPct val="0"/>
        </a:spcAft>
        <a:buChar char="–"/>
        <a:defRPr sz="2500">
          <a:solidFill>
            <a:schemeClr val="tx1"/>
          </a:solidFill>
          <a:latin typeface="+mn-lt"/>
          <a:cs typeface="Segoe UI" panose="020B0502040204020203" pitchFamily="34" charset="0"/>
        </a:defRPr>
      </a:lvl2pPr>
      <a:lvl3pPr marL="1143000" indent="-228600" algn="l" rtl="0" eaLnBrk="1" fontAlgn="base" hangingPunct="1">
        <a:spcBef>
          <a:spcPct val="20000"/>
        </a:spcBef>
        <a:spcAft>
          <a:spcPct val="0"/>
        </a:spcAft>
        <a:buChar char="•"/>
        <a:defRPr sz="2200">
          <a:solidFill>
            <a:schemeClr val="tx1"/>
          </a:solidFill>
          <a:latin typeface="+mn-lt"/>
          <a:cs typeface="Segoe UI" panose="020B0502040204020203" pitchFamily="34" charset="0"/>
        </a:defRPr>
      </a:lvl3pPr>
      <a:lvl4pPr marL="1600200" indent="-228600" algn="l" rtl="0" eaLnBrk="1" fontAlgn="base" hangingPunct="1">
        <a:spcBef>
          <a:spcPct val="20000"/>
        </a:spcBef>
        <a:spcAft>
          <a:spcPct val="0"/>
        </a:spcAft>
        <a:buChar char="–"/>
        <a:defRPr sz="2000">
          <a:solidFill>
            <a:schemeClr val="tx1"/>
          </a:solidFill>
          <a:latin typeface="+mn-lt"/>
          <a:cs typeface="Segoe UI" panose="020B0502040204020203" pitchFamily="34" charset="0"/>
        </a:defRPr>
      </a:lvl4pPr>
      <a:lvl5pPr marL="2057400" indent="-228600" algn="l" rtl="0" eaLnBrk="1" fontAlgn="base" hangingPunct="1">
        <a:spcBef>
          <a:spcPct val="20000"/>
        </a:spcBef>
        <a:spcAft>
          <a:spcPct val="0"/>
        </a:spcAft>
        <a:buChar char="»"/>
        <a:defRPr sz="2000">
          <a:solidFill>
            <a:schemeClr val="tx1"/>
          </a:solidFill>
          <a:latin typeface="+mn-lt"/>
          <a:cs typeface="Segoe UI" panose="020B0502040204020203" pitchFamily="34"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sz="quarter" idx="12"/>
          </p:nvPr>
        </p:nvSpPr>
        <p:spPr/>
        <p:txBody>
          <a:bodyPr/>
          <a:lstStyle/>
          <a:p>
            <a:pPr eaLnBrk="1" hangingPunct="1">
              <a:lnSpc>
                <a:spcPct val="90000"/>
              </a:lnSpc>
            </a:pPr>
            <a:r>
              <a:rPr lang="en-US" sz="2500" dirty="0"/>
              <a:t>Roy Levin</a:t>
            </a:r>
          </a:p>
          <a:p>
            <a:pPr eaLnBrk="1" hangingPunct="1">
              <a:lnSpc>
                <a:spcPct val="90000"/>
              </a:lnSpc>
            </a:pPr>
            <a:r>
              <a:rPr lang="en-US" sz="2500" dirty="0"/>
              <a:t>April 10, 2014</a:t>
            </a:r>
          </a:p>
        </p:txBody>
      </p:sp>
      <p:sp>
        <p:nvSpPr>
          <p:cNvPr id="5122" name="Rectangle 2"/>
          <p:cNvSpPr>
            <a:spLocks noGrp="1" noChangeArrowheads="1"/>
          </p:cNvSpPr>
          <p:nvPr>
            <p:ph type="title"/>
          </p:nvPr>
        </p:nvSpPr>
        <p:spPr/>
        <p:txBody>
          <a:bodyPr/>
          <a:lstStyle/>
          <a:p>
            <a:pPr eaLnBrk="1" hangingPunct="1"/>
            <a:r>
              <a:rPr lang="en-US" sz="3600" dirty="0"/>
              <a:t>Managing Innovation</a:t>
            </a:r>
            <a:br>
              <a:rPr lang="en-US" sz="3600" dirty="0"/>
            </a:br>
            <a:r>
              <a:rPr lang="en-US" sz="3600" dirty="0"/>
              <a:t>at Microsoft Research</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for research (in a big company)</a:t>
            </a:r>
            <a:endParaRPr lang="en-US" dirty="0"/>
          </a:p>
        </p:txBody>
      </p:sp>
      <p:sp>
        <p:nvSpPr>
          <p:cNvPr id="4" name="Footer Placeholder 3"/>
          <p:cNvSpPr>
            <a:spLocks noGrp="1"/>
          </p:cNvSpPr>
          <p:nvPr>
            <p:ph type="ftr" sz="quarter" idx="11"/>
          </p:nvPr>
        </p:nvSpPr>
        <p:spPr/>
        <p:txBody>
          <a:bodyPr/>
          <a:lstStyle/>
          <a:p>
            <a:r>
              <a:rPr lang="en-US" smtClean="0"/>
              <a:t>http://research.microsoft.com</a:t>
            </a:r>
            <a:endParaRPr lang="en-US" dirty="0"/>
          </a:p>
        </p:txBody>
      </p:sp>
      <p:sp>
        <p:nvSpPr>
          <p:cNvPr id="5" name="Slide Number Placeholder 4"/>
          <p:cNvSpPr>
            <a:spLocks noGrp="1"/>
          </p:cNvSpPr>
          <p:nvPr>
            <p:ph type="sldNum" sz="quarter" idx="12"/>
          </p:nvPr>
        </p:nvSpPr>
        <p:spPr/>
        <p:txBody>
          <a:bodyPr/>
          <a:lstStyle/>
          <a:p>
            <a:fld id="{BFA5C8E4-8831-499A-8431-93A0B113E5CC}" type="slidenum">
              <a:rPr lang="en-US" smtClean="0"/>
              <a:pPr/>
              <a:t>10</a:t>
            </a:fld>
            <a:endParaRPr lang="en-US" dirty="0"/>
          </a:p>
        </p:txBody>
      </p:sp>
      <p:sp>
        <p:nvSpPr>
          <p:cNvPr id="3" name="Content Placeholder 2"/>
          <p:cNvSpPr>
            <a:spLocks noGrp="1"/>
          </p:cNvSpPr>
          <p:nvPr>
            <p:ph sz="quarter" idx="13"/>
          </p:nvPr>
        </p:nvSpPr>
        <p:spPr/>
        <p:txBody>
          <a:bodyPr/>
          <a:lstStyle/>
          <a:p>
            <a:r>
              <a:rPr lang="en-US" dirty="0" smtClean="0"/>
              <a:t>Focus</a:t>
            </a:r>
          </a:p>
          <a:p>
            <a:pPr lvl="1"/>
            <a:r>
              <a:rPr lang="en-US" dirty="0" smtClean="0"/>
              <a:t>long-term but relevant</a:t>
            </a:r>
          </a:p>
          <a:p>
            <a:r>
              <a:rPr lang="en-US" dirty="0" smtClean="0"/>
              <a:t>Payoff</a:t>
            </a:r>
          </a:p>
          <a:p>
            <a:pPr lvl="1"/>
            <a:r>
              <a:rPr lang="en-US" dirty="0" smtClean="0"/>
              <a:t>big gains come infrequently and unpredictably</a:t>
            </a:r>
          </a:p>
          <a:p>
            <a:r>
              <a:rPr lang="en-US" dirty="0" smtClean="0"/>
              <a:t>IP: a two-edged sword</a:t>
            </a:r>
          </a:p>
          <a:p>
            <a:pPr lvl="1"/>
            <a:r>
              <a:rPr lang="en-US" dirty="0" smtClean="0"/>
              <a:t>protective but can induce isolation</a:t>
            </a:r>
          </a:p>
          <a:p>
            <a:r>
              <a:rPr lang="en-US" dirty="0" smtClean="0"/>
              <a:t>Management commitment to the portfolio in hard times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in managing the research portfolio</a:t>
            </a:r>
            <a:endParaRPr lang="en-US" dirty="0"/>
          </a:p>
        </p:txBody>
      </p:sp>
      <p:sp>
        <p:nvSpPr>
          <p:cNvPr id="4" name="Footer Placeholder 3"/>
          <p:cNvSpPr>
            <a:spLocks noGrp="1"/>
          </p:cNvSpPr>
          <p:nvPr>
            <p:ph type="ftr" sz="quarter" idx="11"/>
          </p:nvPr>
        </p:nvSpPr>
        <p:spPr/>
        <p:txBody>
          <a:bodyPr/>
          <a:lstStyle/>
          <a:p>
            <a:pP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lgn="ctr">
              <a:defRPr/>
            </a:pPr>
            <a:fld id="{BFA5C8E4-8831-499A-8431-93A0B113E5CC}" type="slidenum">
              <a:rPr lang="en-US" smtClean="0"/>
              <a:pPr algn="ctr">
                <a:defRPr/>
              </a:pPr>
              <a:t>11</a:t>
            </a:fld>
            <a:endParaRPr lang="en-US" dirty="0"/>
          </a:p>
        </p:txBody>
      </p:sp>
      <p:sp>
        <p:nvSpPr>
          <p:cNvPr id="3" name="Content Placeholder 2"/>
          <p:cNvSpPr>
            <a:spLocks noGrp="1"/>
          </p:cNvSpPr>
          <p:nvPr>
            <p:ph sz="quarter" idx="13"/>
          </p:nvPr>
        </p:nvSpPr>
        <p:spPr/>
        <p:txBody>
          <a:bodyPr/>
          <a:lstStyle/>
          <a:p>
            <a:r>
              <a:rPr lang="en-US" dirty="0" smtClean="0"/>
              <a:t>Staying ahead (keeping enough </a:t>
            </a:r>
            <a:r>
              <a:rPr lang="en-US" dirty="0" smtClean="0">
                <a:solidFill>
                  <a:srgbClr val="FF0000"/>
                </a:solidFill>
              </a:rPr>
              <a:t>technical</a:t>
            </a:r>
            <a:r>
              <a:rPr lang="en-US" dirty="0" smtClean="0"/>
              <a:t> </a:t>
            </a:r>
            <a:r>
              <a:rPr lang="en-US" dirty="0" smtClean="0">
                <a:solidFill>
                  <a:srgbClr val="FF0000"/>
                </a:solidFill>
              </a:rPr>
              <a:t>risk</a:t>
            </a:r>
            <a:r>
              <a:rPr lang="en-US" dirty="0" smtClean="0"/>
              <a:t>)</a:t>
            </a:r>
          </a:p>
          <a:p>
            <a:pPr lvl="1"/>
            <a:r>
              <a:rPr lang="en-US" dirty="0" smtClean="0"/>
              <a:t>the comfort zone</a:t>
            </a:r>
          </a:p>
          <a:p>
            <a:pPr lvl="1"/>
            <a:r>
              <a:rPr lang="en-US" dirty="0" smtClean="0"/>
              <a:t>the competition</a:t>
            </a:r>
          </a:p>
          <a:p>
            <a:r>
              <a:rPr lang="en-US" dirty="0" smtClean="0"/>
              <a:t>Technology transfer (getting </a:t>
            </a:r>
            <a:r>
              <a:rPr lang="en-US" dirty="0" smtClean="0">
                <a:solidFill>
                  <a:schemeClr val="accent2"/>
                </a:solidFill>
              </a:rPr>
              <a:t>reward</a:t>
            </a:r>
            <a:r>
              <a:rPr lang="en-US" dirty="0" smtClean="0"/>
              <a:t>)</a:t>
            </a:r>
          </a:p>
          <a:p>
            <a:pPr lvl="1"/>
            <a:r>
              <a:rPr lang="en-US" dirty="0" smtClean="0"/>
              <a:t>hazards are well known</a:t>
            </a:r>
          </a:p>
          <a:p>
            <a:pPr lvl="2"/>
            <a:r>
              <a:rPr lang="en-US" dirty="0" smtClean="0"/>
              <a:t>Clayton Christensen:  </a:t>
            </a:r>
            <a:r>
              <a:rPr lang="en-US" i="1" dirty="0" smtClean="0"/>
              <a:t>The Innovator’s Dilemma</a:t>
            </a:r>
          </a:p>
          <a:p>
            <a:pPr lvl="2"/>
            <a:r>
              <a:rPr lang="en-US" dirty="0" smtClean="0"/>
              <a:t>Geoffrey Moore:  </a:t>
            </a:r>
            <a:r>
              <a:rPr lang="en-US" i="1" dirty="0" smtClean="0"/>
              <a:t>Crossing the Chasm</a:t>
            </a:r>
            <a:endParaRPr lang="en-US" dirty="0" smtClean="0"/>
          </a:p>
          <a:p>
            <a:pPr lvl="1"/>
            <a:r>
              <a:rPr lang="en-US" dirty="0" smtClean="0"/>
              <a:t>eternal vigilance and creativity</a:t>
            </a:r>
          </a:p>
          <a:p>
            <a:r>
              <a:rPr lang="en-US" dirty="0" smtClean="0"/>
              <a:t>Metrics</a:t>
            </a:r>
          </a:p>
          <a:p>
            <a:pPr lvl="1"/>
            <a:r>
              <a:rPr lang="en-US" dirty="0" smtClean="0"/>
              <a:t>Patents? Publications? Profit?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Alta Vista: an unexpected journey – part 1</a:t>
            </a:r>
            <a:endParaRPr lang="en-US" dirty="0"/>
          </a:p>
        </p:txBody>
      </p:sp>
      <p:sp>
        <p:nvSpPr>
          <p:cNvPr id="3" name="Footer Placeholder 2"/>
          <p:cNvSpPr>
            <a:spLocks noGrp="1"/>
          </p:cNvSpPr>
          <p:nvPr>
            <p:ph type="ftr" sz="quarter" idx="11"/>
          </p:nvPr>
        </p:nvSpPr>
        <p:spPr/>
        <p:txBody>
          <a:bodyPr/>
          <a:lstStyle/>
          <a:p>
            <a:pPr algn="ctr">
              <a:defRPr/>
            </a:pPr>
            <a:r>
              <a:rPr lang="en-US" smtClean="0"/>
              <a:t>http://research.microsoft.com</a:t>
            </a:r>
            <a:endParaRPr lang="en-US" dirty="0"/>
          </a:p>
        </p:txBody>
      </p:sp>
      <p:sp>
        <p:nvSpPr>
          <p:cNvPr id="4" name="Slide Number Placeholder 3"/>
          <p:cNvSpPr>
            <a:spLocks noGrp="1"/>
          </p:cNvSpPr>
          <p:nvPr>
            <p:ph type="sldNum" sz="quarter" idx="12"/>
          </p:nvPr>
        </p:nvSpPr>
        <p:spPr/>
        <p:txBody>
          <a:bodyPr/>
          <a:lstStyle/>
          <a:p>
            <a:pPr>
              <a:defRPr/>
            </a:pPr>
            <a:fld id="{BFA5C8E4-8831-499A-8431-93A0B113E5CC}" type="slidenum">
              <a:rPr lang="en-US" smtClean="0"/>
              <a:pPr>
                <a:defRPr/>
              </a:pPr>
              <a:t>12</a:t>
            </a:fld>
            <a:endParaRPr lang="en-US" dirty="0"/>
          </a:p>
        </p:txBody>
      </p:sp>
      <p:sp>
        <p:nvSpPr>
          <p:cNvPr id="5" name="Content Placeholder 4"/>
          <p:cNvSpPr>
            <a:spLocks noGrp="1"/>
          </p:cNvSpPr>
          <p:nvPr>
            <p:ph sz="quarter" idx="13"/>
          </p:nvPr>
        </p:nvSpPr>
        <p:spPr>
          <a:xfrm>
            <a:off x="366184" y="1399945"/>
            <a:ext cx="11531600" cy="4705580"/>
          </a:xfrm>
        </p:spPr>
        <p:txBody>
          <a:bodyPr/>
          <a:lstStyle/>
          <a:p>
            <a:r>
              <a:rPr lang="en-US" dirty="0" smtClean="0"/>
              <a:t>The World Wide Web around 1994</a:t>
            </a:r>
          </a:p>
          <a:p>
            <a:r>
              <a:rPr lang="en-US" dirty="0" smtClean="0"/>
              <a:t>Alta Vista:</a:t>
            </a:r>
          </a:p>
          <a:p>
            <a:pPr lvl="1"/>
            <a:r>
              <a:rPr lang="en-US" dirty="0" smtClean="0"/>
              <a:t>Original goal:  show off DEC’s </a:t>
            </a:r>
            <a:r>
              <a:rPr lang="en-US" dirty="0" err="1" smtClean="0"/>
              <a:t>AlphaServer</a:t>
            </a:r>
            <a:r>
              <a:rPr lang="en-US" dirty="0" smtClean="0"/>
              <a:t> 8400 (“</a:t>
            </a:r>
            <a:r>
              <a:rPr lang="en-US" dirty="0" err="1" smtClean="0"/>
              <a:t>TurboLaser</a:t>
            </a:r>
            <a:r>
              <a:rPr lang="en-US" dirty="0" smtClean="0"/>
              <a:t>”)</a:t>
            </a:r>
          </a:p>
          <a:p>
            <a:pPr lvl="1"/>
            <a:r>
              <a:rPr lang="en-US" dirty="0" smtClean="0"/>
              <a:t>Crawl 1M pages, index with Oracle database</a:t>
            </a:r>
          </a:p>
          <a:p>
            <a:pPr>
              <a:spcBef>
                <a:spcPts val="1800"/>
              </a:spcBef>
            </a:pPr>
            <a:r>
              <a:rPr lang="en-US" dirty="0" smtClean="0"/>
              <a:t>Indexing:</a:t>
            </a:r>
          </a:p>
          <a:p>
            <a:pPr lvl="1">
              <a:spcBef>
                <a:spcPts val="1800"/>
              </a:spcBef>
            </a:pPr>
            <a:r>
              <a:rPr lang="en-US" dirty="0" smtClean="0"/>
              <a:t>NI: personal mail indexer </a:t>
            </a:r>
            <a:r>
              <a:rPr lang="en-US" dirty="0"/>
              <a:t>repurposed </a:t>
            </a:r>
            <a:r>
              <a:rPr lang="en-US" dirty="0" smtClean="0"/>
              <a:t>for USENET news (1990)</a:t>
            </a:r>
          </a:p>
          <a:p>
            <a:pPr lvl="1"/>
            <a:r>
              <a:rPr lang="en-US" dirty="0" smtClean="0"/>
              <a:t>Hector project: computational lexicography (1992)</a:t>
            </a:r>
          </a:p>
          <a:p>
            <a:pPr lvl="1"/>
            <a:r>
              <a:rPr lang="en-US" dirty="0" smtClean="0"/>
              <a:t>NI2: broad range of query types, incremental indexing (1994-5)</a:t>
            </a:r>
          </a:p>
          <a:p>
            <a:pPr>
              <a:spcBef>
                <a:spcPts val="1800"/>
              </a:spcBef>
            </a:pPr>
            <a:r>
              <a:rPr lang="en-US" dirty="0" smtClean="0"/>
              <a:t>Alta Vista become the crawler plus NI2, 10M pages (10x competition)</a:t>
            </a:r>
            <a:endParaRPr lang="en-US" dirty="0"/>
          </a:p>
          <a:p>
            <a:pPr>
              <a:spcBef>
                <a:spcPts val="1800"/>
              </a:spcBef>
            </a:pPr>
            <a:endParaRPr lang="en-US" dirty="0" smtClean="0"/>
          </a:p>
        </p:txBody>
      </p:sp>
    </p:spTree>
    <p:extLst>
      <p:ext uri="{BB962C8B-B14F-4D97-AF65-F5344CB8AC3E}">
        <p14:creationId xmlns:p14="http://schemas.microsoft.com/office/powerpoint/2010/main" val="3159852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Alta Vista: an unexpected journey – part 2</a:t>
            </a:r>
            <a:endParaRPr lang="en-US" dirty="0"/>
          </a:p>
        </p:txBody>
      </p:sp>
      <p:sp>
        <p:nvSpPr>
          <p:cNvPr id="3" name="Footer Placeholder 2"/>
          <p:cNvSpPr>
            <a:spLocks noGrp="1"/>
          </p:cNvSpPr>
          <p:nvPr>
            <p:ph type="ftr" sz="quarter" idx="11"/>
          </p:nvPr>
        </p:nvSpPr>
        <p:spPr/>
        <p:txBody>
          <a:bodyPr/>
          <a:lstStyle/>
          <a:p>
            <a:pPr algn="ctr">
              <a:defRPr/>
            </a:pPr>
            <a:r>
              <a:rPr lang="en-US" smtClean="0"/>
              <a:t>http://research.microsoft.com</a:t>
            </a:r>
            <a:endParaRPr lang="en-US" dirty="0"/>
          </a:p>
        </p:txBody>
      </p:sp>
      <p:sp>
        <p:nvSpPr>
          <p:cNvPr id="4" name="Slide Number Placeholder 3"/>
          <p:cNvSpPr>
            <a:spLocks noGrp="1"/>
          </p:cNvSpPr>
          <p:nvPr>
            <p:ph type="sldNum" sz="quarter" idx="12"/>
          </p:nvPr>
        </p:nvSpPr>
        <p:spPr/>
        <p:txBody>
          <a:bodyPr/>
          <a:lstStyle/>
          <a:p>
            <a:pPr>
              <a:defRPr/>
            </a:pPr>
            <a:fld id="{BFA5C8E4-8831-499A-8431-93A0B113E5CC}" type="slidenum">
              <a:rPr lang="en-US" smtClean="0"/>
              <a:pPr>
                <a:defRPr/>
              </a:pPr>
              <a:t>13</a:t>
            </a:fld>
            <a:endParaRPr lang="en-US" dirty="0"/>
          </a:p>
        </p:txBody>
      </p:sp>
      <p:sp>
        <p:nvSpPr>
          <p:cNvPr id="5" name="Content Placeholder 4"/>
          <p:cNvSpPr>
            <a:spLocks noGrp="1"/>
          </p:cNvSpPr>
          <p:nvPr>
            <p:ph sz="quarter" idx="13"/>
          </p:nvPr>
        </p:nvSpPr>
        <p:spPr/>
        <p:txBody>
          <a:bodyPr/>
          <a:lstStyle/>
          <a:p>
            <a:r>
              <a:rPr lang="en-US" dirty="0" smtClean="0"/>
              <a:t>Alta Vista (not gotcha.com) went live on 12/15/1995.</a:t>
            </a:r>
          </a:p>
          <a:p>
            <a:r>
              <a:rPr lang="en-US" dirty="0" smtClean="0"/>
              <a:t>Growing pains</a:t>
            </a:r>
          </a:p>
          <a:p>
            <a:pPr lvl="1"/>
            <a:r>
              <a:rPr lang="en-US" dirty="0" smtClean="0"/>
              <a:t>Attack(s)</a:t>
            </a:r>
          </a:p>
          <a:p>
            <a:pPr lvl="1"/>
            <a:r>
              <a:rPr lang="en-US" dirty="0" smtClean="0"/>
              <a:t>Mission-critical improvements and shoemaker’s children</a:t>
            </a:r>
          </a:p>
          <a:p>
            <a:pPr>
              <a:spcBef>
                <a:spcPts val="1800"/>
              </a:spcBef>
            </a:pPr>
            <a:r>
              <a:rPr lang="en-US" dirty="0" smtClean="0"/>
              <a:t>DEC was bought by Compaq in 1998</a:t>
            </a:r>
          </a:p>
          <a:p>
            <a:pPr>
              <a:spcBef>
                <a:spcPts val="1800"/>
              </a:spcBef>
            </a:pPr>
            <a:r>
              <a:rPr lang="en-US" dirty="0" smtClean="0"/>
              <a:t>Compaq sold Alta Vista to CMGI in June, 1999</a:t>
            </a:r>
          </a:p>
          <a:p>
            <a:pPr lvl="1">
              <a:spcBef>
                <a:spcPts val="1800"/>
              </a:spcBef>
            </a:pPr>
            <a:r>
              <a:rPr lang="en-US" dirty="0" smtClean="0"/>
              <a:t>Cost:  ~20 man-years; </a:t>
            </a:r>
            <a:r>
              <a:rPr lang="en-US" dirty="0" err="1" smtClean="0"/>
              <a:t>TurboLasers</a:t>
            </a:r>
            <a:r>
              <a:rPr lang="en-US" dirty="0" smtClean="0"/>
              <a:t>; power, etc. =&gt; perhaps $10M total</a:t>
            </a:r>
          </a:p>
          <a:p>
            <a:pPr lvl="1">
              <a:spcBef>
                <a:spcPts val="1800"/>
              </a:spcBef>
            </a:pPr>
            <a:r>
              <a:rPr lang="en-US" dirty="0" smtClean="0"/>
              <a:t>Price:  ~$2.1B (in stock)</a:t>
            </a:r>
          </a:p>
          <a:p>
            <a:pPr>
              <a:spcBef>
                <a:spcPts val="1800"/>
              </a:spcBef>
            </a:pPr>
            <a:endParaRPr lang="en-US" dirty="0"/>
          </a:p>
        </p:txBody>
      </p:sp>
    </p:spTree>
    <p:extLst>
      <p:ext uri="{BB962C8B-B14F-4D97-AF65-F5344CB8AC3E}">
        <p14:creationId xmlns:p14="http://schemas.microsoft.com/office/powerpoint/2010/main" val="224464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500"/>
                                        <p:tgtEl>
                                          <p:spTgt spid="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Paxos</a:t>
            </a:r>
            <a:r>
              <a:rPr lang="en-US" dirty="0" smtClean="0"/>
              <a:t> – the value of theory</a:t>
            </a:r>
            <a:endParaRPr lang="en-US" dirty="0"/>
          </a:p>
        </p:txBody>
      </p:sp>
      <p:sp>
        <p:nvSpPr>
          <p:cNvPr id="3" name="Footer Placeholder 2"/>
          <p:cNvSpPr>
            <a:spLocks noGrp="1"/>
          </p:cNvSpPr>
          <p:nvPr>
            <p:ph type="ftr" sz="quarter" idx="11"/>
          </p:nvPr>
        </p:nvSpPr>
        <p:spPr/>
        <p:txBody>
          <a:bodyPr/>
          <a:lstStyle/>
          <a:p>
            <a:pPr algn="ctr">
              <a:defRPr/>
            </a:pPr>
            <a:r>
              <a:rPr lang="en-US" smtClean="0"/>
              <a:t>http://research.microsoft.com</a:t>
            </a:r>
            <a:endParaRPr lang="en-US" dirty="0"/>
          </a:p>
        </p:txBody>
      </p:sp>
      <p:sp>
        <p:nvSpPr>
          <p:cNvPr id="4" name="Slide Number Placeholder 3"/>
          <p:cNvSpPr>
            <a:spLocks noGrp="1"/>
          </p:cNvSpPr>
          <p:nvPr>
            <p:ph type="sldNum" sz="quarter" idx="12"/>
          </p:nvPr>
        </p:nvSpPr>
        <p:spPr/>
        <p:txBody>
          <a:bodyPr/>
          <a:lstStyle/>
          <a:p>
            <a:pPr>
              <a:defRPr/>
            </a:pPr>
            <a:fld id="{BFA5C8E4-8831-499A-8431-93A0B113E5CC}" type="slidenum">
              <a:rPr lang="en-US" smtClean="0"/>
              <a:pPr>
                <a:defRPr/>
              </a:pPr>
              <a:t>14</a:t>
            </a:fld>
            <a:endParaRPr lang="en-US" dirty="0"/>
          </a:p>
        </p:txBody>
      </p:sp>
      <p:sp>
        <p:nvSpPr>
          <p:cNvPr id="5" name="Content Placeholder 4"/>
          <p:cNvSpPr>
            <a:spLocks noGrp="1"/>
          </p:cNvSpPr>
          <p:nvPr>
            <p:ph sz="quarter" idx="13"/>
          </p:nvPr>
        </p:nvSpPr>
        <p:spPr/>
        <p:txBody>
          <a:bodyPr/>
          <a:lstStyle/>
          <a:p>
            <a:pPr>
              <a:spcBef>
                <a:spcPts val="2400"/>
              </a:spcBef>
            </a:pPr>
            <a:r>
              <a:rPr lang="en-US" dirty="0" smtClean="0"/>
              <a:t>Leslie Lamport wrote a paper:  </a:t>
            </a:r>
            <a:r>
              <a:rPr lang="en-US" i="1" dirty="0" smtClean="0"/>
              <a:t>The Part-Time Parliament</a:t>
            </a:r>
            <a:endParaRPr lang="en-US" dirty="0" smtClean="0"/>
          </a:p>
          <a:p>
            <a:pPr lvl="1">
              <a:spcBef>
                <a:spcPts val="1800"/>
              </a:spcBef>
            </a:pPr>
            <a:r>
              <a:rPr lang="en-US" dirty="0" smtClean="0"/>
              <a:t>A provably correct, practical protocol for distributed system agreement</a:t>
            </a:r>
          </a:p>
          <a:p>
            <a:pPr>
              <a:spcBef>
                <a:spcPts val="1800"/>
              </a:spcBef>
            </a:pPr>
            <a:r>
              <a:rPr lang="en-US" dirty="0" smtClean="0"/>
              <a:t>Largely ignored when originally written</a:t>
            </a:r>
          </a:p>
          <a:p>
            <a:pPr>
              <a:spcBef>
                <a:spcPts val="1800"/>
              </a:spcBef>
            </a:pPr>
            <a:r>
              <a:rPr lang="en-US" dirty="0" smtClean="0"/>
              <a:t>Submitted for publication 1990, eventually published in 1998</a:t>
            </a:r>
          </a:p>
          <a:p>
            <a:pPr>
              <a:spcBef>
                <a:spcPts val="1800"/>
              </a:spcBef>
            </a:pPr>
            <a:r>
              <a:rPr lang="en-US" dirty="0" smtClean="0"/>
              <a:t>Now at the heart of every modern distributed system</a:t>
            </a:r>
          </a:p>
          <a:p>
            <a:pPr>
              <a:spcBef>
                <a:spcPts val="1800"/>
              </a:spcBef>
            </a:pPr>
            <a:r>
              <a:rPr lang="en-US" dirty="0" smtClean="0"/>
              <a:t>ACM SIGOPS Hall of Fame Award 2012</a:t>
            </a:r>
          </a:p>
          <a:p>
            <a:pPr>
              <a:spcBef>
                <a:spcPts val="1800"/>
              </a:spcBef>
            </a:pPr>
            <a:r>
              <a:rPr lang="en-US" dirty="0" smtClean="0"/>
              <a:t>Lamport wins the Turing Award 2014, in part because of </a:t>
            </a:r>
            <a:r>
              <a:rPr lang="en-US" dirty="0" err="1" smtClean="0"/>
              <a:t>Paxos</a:t>
            </a:r>
            <a:endParaRPr lang="en-US" dirty="0" smtClean="0"/>
          </a:p>
          <a:p>
            <a:endParaRPr lang="en-US" dirty="0"/>
          </a:p>
        </p:txBody>
      </p:sp>
    </p:spTree>
    <p:extLst>
      <p:ext uri="{BB962C8B-B14F-4D97-AF65-F5344CB8AC3E}">
        <p14:creationId xmlns:p14="http://schemas.microsoft.com/office/powerpoint/2010/main" val="2074564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4" name="Footer Placeholder 3"/>
          <p:cNvSpPr>
            <a:spLocks noGrp="1"/>
          </p:cNvSpPr>
          <p:nvPr>
            <p:ph type="ftr" sz="quarter" idx="11"/>
          </p:nvPr>
        </p:nvSpPr>
        <p:spPr/>
        <p:txBody>
          <a:bodyPr/>
          <a:lstStyle/>
          <a:p>
            <a:pP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lgn="ctr">
              <a:defRPr/>
            </a:pPr>
            <a:fld id="{BFA5C8E4-8831-499A-8431-93A0B113E5CC}" type="slidenum">
              <a:rPr lang="en-US" smtClean="0"/>
              <a:pPr algn="ctr">
                <a:defRPr/>
              </a:pPr>
              <a:t>15</a:t>
            </a:fld>
            <a:endParaRPr lang="en-US" dirty="0"/>
          </a:p>
        </p:txBody>
      </p:sp>
      <p:sp>
        <p:nvSpPr>
          <p:cNvPr id="3" name="Content Placeholder 2"/>
          <p:cNvSpPr>
            <a:spLocks noGrp="1"/>
          </p:cNvSpPr>
          <p:nvPr>
            <p:ph sz="quarter" idx="13"/>
          </p:nvPr>
        </p:nvSpPr>
        <p:spPr/>
        <p:txBody>
          <a:bodyPr/>
          <a:lstStyle/>
          <a:p>
            <a:r>
              <a:rPr lang="en-US" dirty="0" smtClean="0">
                <a:solidFill>
                  <a:schemeClr val="bg2"/>
                </a:solidFill>
              </a:rPr>
              <a:t>The “what” and “why” of computing science research</a:t>
            </a:r>
          </a:p>
          <a:p>
            <a:pPr>
              <a:spcBef>
                <a:spcPts val="5400"/>
              </a:spcBef>
            </a:pPr>
            <a:r>
              <a:rPr lang="en-US" dirty="0" smtClean="0"/>
              <a:t>Microsoft Research: “why” and “how”</a:t>
            </a:r>
          </a:p>
          <a:p>
            <a:pPr>
              <a:spcBef>
                <a:spcPts val="5400"/>
              </a:spcBef>
            </a:pPr>
            <a:r>
              <a:rPr lang="en-US" dirty="0" smtClean="0">
                <a:solidFill>
                  <a:schemeClr val="bg2"/>
                </a:solidFill>
              </a:rPr>
              <a:t>Some research successes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MSR labs at a glance</a:t>
            </a:r>
          </a:p>
        </p:txBody>
      </p:sp>
      <p:sp>
        <p:nvSpPr>
          <p:cNvPr id="5" name="Footer Placeholder 4"/>
          <p:cNvSpPr>
            <a:spLocks noGrp="1"/>
          </p:cNvSpPr>
          <p:nvPr>
            <p:ph type="ftr" sz="quarter" idx="11"/>
          </p:nvPr>
        </p:nvSpPr>
        <p:spPr/>
        <p:txBody>
          <a:bodyPr/>
          <a:lstStyle/>
          <a:p>
            <a:pPr>
              <a:defRPr/>
            </a:pPr>
            <a:r>
              <a:rPr lang="en-US" smtClean="0"/>
              <a:t>http://research.microsoft.com</a:t>
            </a:r>
            <a:endParaRPr lang="en-US"/>
          </a:p>
        </p:txBody>
      </p:sp>
      <p:sp>
        <p:nvSpPr>
          <p:cNvPr id="6" name="Slide Number Placeholder 5"/>
          <p:cNvSpPr>
            <a:spLocks noGrp="1"/>
          </p:cNvSpPr>
          <p:nvPr>
            <p:ph type="sldNum" sz="quarter" idx="12"/>
          </p:nvPr>
        </p:nvSpPr>
        <p:spPr/>
        <p:txBody>
          <a:bodyPr/>
          <a:lstStyle/>
          <a:p>
            <a:pPr algn="ctr">
              <a:defRPr/>
            </a:pPr>
            <a:fld id="{BFA5C8E4-8831-499A-8431-93A0B113E5CC}" type="slidenum">
              <a:rPr lang="en-US" smtClean="0"/>
              <a:pPr algn="ctr">
                <a:defRPr/>
              </a:pPr>
              <a:t>16</a:t>
            </a:fld>
            <a:endParaRPr lang="en-US" dirty="0"/>
          </a:p>
        </p:txBody>
      </p:sp>
      <p:graphicFrame>
        <p:nvGraphicFramePr>
          <p:cNvPr id="13373" name="Group 61"/>
          <p:cNvGraphicFramePr>
            <a:graphicFrameLocks noGrp="1"/>
          </p:cNvGraphicFramePr>
          <p:nvPr>
            <p:ph type="tbl" sz="quarter" idx="14"/>
            <p:extLst>
              <p:ext uri="{D42A27DB-BD31-4B8C-83A1-F6EECF244321}">
                <p14:modId xmlns:p14="http://schemas.microsoft.com/office/powerpoint/2010/main" val="3498183577"/>
              </p:ext>
            </p:extLst>
          </p:nvPr>
        </p:nvGraphicFramePr>
        <p:xfrm>
          <a:off x="366713" y="1390650"/>
          <a:ext cx="11531602" cy="4550641"/>
        </p:xfrm>
        <a:graphic>
          <a:graphicData uri="http://schemas.openxmlformats.org/drawingml/2006/table">
            <a:tbl>
              <a:tblPr/>
              <a:tblGrid>
                <a:gridCol w="5448064"/>
                <a:gridCol w="3231637"/>
                <a:gridCol w="2851901"/>
              </a:tblGrid>
              <a:tr h="5490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Lab Location</a:t>
                      </a:r>
                    </a:p>
                  </a:txBody>
                  <a:tcPr marL="153980" marR="153980"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34" charset="0"/>
                        </a:rPr>
                        <a:t>Founded</a:t>
                      </a:r>
                    </a:p>
                  </a:txBody>
                  <a:tcPr marL="153980" marR="15398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Researchers</a:t>
                      </a:r>
                    </a:p>
                  </a:txBody>
                  <a:tcPr marL="153980" marR="153980"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552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Redmond</a:t>
                      </a:r>
                    </a:p>
                  </a:txBody>
                  <a:tcPr marL="153980" marR="153980" marT="91440"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1991</a:t>
                      </a:r>
                    </a:p>
                  </a:txBody>
                  <a:tcPr marL="153980" marR="153980" marT="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090613" algn="r"/>
                        </a:tabLst>
                      </a:pPr>
                      <a:r>
                        <a:rPr kumimoji="0" lang="en-US" sz="2400" b="0" i="0" u="none" strike="noStrike" cap="none" normalizeH="0" baseline="0" dirty="0" smtClean="0">
                          <a:ln>
                            <a:noFill/>
                          </a:ln>
                          <a:solidFill>
                            <a:schemeClr val="tx1"/>
                          </a:solidFill>
                          <a:effectLst/>
                          <a:latin typeface="Calibri" pitchFamily="34" charset="0"/>
                        </a:rPr>
                        <a:t>	250</a:t>
                      </a:r>
                    </a:p>
                  </a:txBody>
                  <a:tcPr marL="153980" marR="153980" marT="91440"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5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Cambridge (UK)</a:t>
                      </a:r>
                    </a:p>
                  </a:txBody>
                  <a:tcPr marL="153980" marR="153980" marT="91440"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1998</a:t>
                      </a:r>
                    </a:p>
                  </a:txBody>
                  <a:tcPr marL="153980" marR="153980" marT="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090613" algn="r"/>
                        </a:tabLst>
                      </a:pPr>
                      <a:r>
                        <a:rPr kumimoji="0" lang="en-US" sz="2400" b="0" i="0" u="none" strike="noStrike" cap="none" normalizeH="0" baseline="0" dirty="0" smtClean="0">
                          <a:ln>
                            <a:noFill/>
                          </a:ln>
                          <a:solidFill>
                            <a:schemeClr val="tx1"/>
                          </a:solidFill>
                          <a:effectLst/>
                          <a:latin typeface="Calibri" pitchFamily="34" charset="0"/>
                        </a:rPr>
                        <a:t>	125</a:t>
                      </a:r>
                    </a:p>
                  </a:txBody>
                  <a:tcPr marL="153980" marR="153980" marT="91440" horzOverflow="overflow">
                    <a:lnL w="28575"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5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Asia (Beijing)</a:t>
                      </a:r>
                    </a:p>
                  </a:txBody>
                  <a:tcPr marL="153980" marR="153980" marT="91440"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1999</a:t>
                      </a:r>
                    </a:p>
                  </a:txBody>
                  <a:tcPr marL="153980" marR="153980" marT="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090613" algn="r"/>
                          <a:tab pos="1146175" algn="l"/>
                        </a:tabLst>
                      </a:pPr>
                      <a:r>
                        <a:rPr kumimoji="0" lang="en-US" sz="2400" b="0" i="0" u="none" strike="noStrike" cap="none" normalizeH="0" baseline="0" dirty="0" smtClean="0">
                          <a:ln>
                            <a:noFill/>
                          </a:ln>
                          <a:solidFill>
                            <a:schemeClr val="tx1"/>
                          </a:solidFill>
                          <a:effectLst/>
                          <a:latin typeface="Calibri" pitchFamily="34" charset="0"/>
                        </a:rPr>
                        <a:t>	220</a:t>
                      </a:r>
                    </a:p>
                  </a:txBody>
                  <a:tcPr marL="153980" marR="153980" marT="91440" horzOverflow="overflow">
                    <a:lnL w="28575"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35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34" charset="0"/>
                        </a:rPr>
                        <a:t>Silicon Valley</a:t>
                      </a:r>
                    </a:p>
                  </a:txBody>
                  <a:tcPr marL="153980" marR="153980" marT="91440"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2001</a:t>
                      </a:r>
                    </a:p>
                  </a:txBody>
                  <a:tcPr marL="153980" marR="153980" marT="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090613" algn="r"/>
                          <a:tab pos="1146175" algn="l"/>
                        </a:tabLst>
                      </a:pPr>
                      <a:r>
                        <a:rPr kumimoji="0" lang="en-US" sz="2400" b="0" i="0" u="none" strike="noStrike" cap="none" normalizeH="0" baseline="0" dirty="0" smtClean="0">
                          <a:ln>
                            <a:noFill/>
                          </a:ln>
                          <a:solidFill>
                            <a:schemeClr val="tx1"/>
                          </a:solidFill>
                          <a:effectLst/>
                          <a:latin typeface="Calibri" pitchFamily="34" charset="0"/>
                        </a:rPr>
                        <a:t>	70</a:t>
                      </a:r>
                    </a:p>
                  </a:txBody>
                  <a:tcPr marL="153980" marR="153980" marT="91440" horzOverflow="overflow">
                    <a:lnL w="28575"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2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34" charset="0"/>
                        </a:rPr>
                        <a:t>India (Bangalore)</a:t>
                      </a:r>
                    </a:p>
                  </a:txBody>
                  <a:tcPr marL="153980" marR="153980" marT="91440"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2005</a:t>
                      </a:r>
                    </a:p>
                  </a:txBody>
                  <a:tcPr marL="153980" marR="153980" marT="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090613" algn="r"/>
                        </a:tabLst>
                      </a:pPr>
                      <a:r>
                        <a:rPr kumimoji="0" lang="en-US" sz="2400" b="0" i="0" u="none" strike="noStrike" cap="none" normalizeH="0" baseline="0" dirty="0" smtClean="0">
                          <a:ln>
                            <a:noFill/>
                          </a:ln>
                          <a:solidFill>
                            <a:schemeClr val="tx1"/>
                          </a:solidFill>
                          <a:effectLst/>
                          <a:latin typeface="Calibri" pitchFamily="34" charset="0"/>
                        </a:rPr>
                        <a:t>	50</a:t>
                      </a:r>
                    </a:p>
                  </a:txBody>
                  <a:tcPr marL="153980" marR="153980" marT="91440" horzOverflow="overflow">
                    <a:lnL w="28575"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2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New England</a:t>
                      </a:r>
                    </a:p>
                  </a:txBody>
                  <a:tcPr marL="153980" marR="153980" marT="91440"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2008</a:t>
                      </a:r>
                    </a:p>
                  </a:txBody>
                  <a:tcPr marL="153980" marR="153980" marT="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090613" algn="r"/>
                        </a:tabLst>
                      </a:pPr>
                      <a:r>
                        <a:rPr kumimoji="0" lang="en-US" sz="2400" b="0" i="0" u="none" strike="noStrike" cap="none" normalizeH="0" baseline="0" dirty="0" smtClean="0">
                          <a:ln>
                            <a:noFill/>
                          </a:ln>
                          <a:solidFill>
                            <a:schemeClr val="tx1"/>
                          </a:solidFill>
                          <a:effectLst/>
                          <a:latin typeface="Calibri" pitchFamily="34" charset="0"/>
                        </a:rPr>
                        <a:t>	40</a:t>
                      </a:r>
                    </a:p>
                  </a:txBody>
                  <a:tcPr marL="153980" marR="153980" marT="91440" horzOverflow="overflow">
                    <a:lnL w="28575"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2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New York City</a:t>
                      </a:r>
                    </a:p>
                  </a:txBody>
                  <a:tcPr marL="153980" marR="153980" marT="91440"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2012</a:t>
                      </a:r>
                    </a:p>
                  </a:txBody>
                  <a:tcPr marL="153980" marR="153980" marT="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090613" algn="r"/>
                        </a:tabLst>
                      </a:pPr>
                      <a:r>
                        <a:rPr kumimoji="0" lang="en-US" sz="2400" b="0" i="0" u="none" strike="noStrike" cap="none" normalizeH="0" baseline="0" dirty="0" smtClean="0">
                          <a:ln>
                            <a:noFill/>
                          </a:ln>
                          <a:solidFill>
                            <a:schemeClr val="tx1"/>
                          </a:solidFill>
                          <a:effectLst/>
                          <a:latin typeface="Calibri" pitchFamily="34" charset="0"/>
                        </a:rPr>
                        <a:t>	15</a:t>
                      </a:r>
                    </a:p>
                  </a:txBody>
                  <a:tcPr marL="153980" marR="153980" marT="91440" horzOverflow="overflow">
                    <a:lnL w="28575"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6173" name="Text Box 54"/>
          <p:cNvSpPr txBox="1">
            <a:spLocks noChangeArrowheads="1"/>
          </p:cNvSpPr>
          <p:nvPr/>
        </p:nvSpPr>
        <p:spPr bwMode="auto">
          <a:xfrm>
            <a:off x="1576389" y="6024146"/>
            <a:ext cx="9111192" cy="338554"/>
          </a:xfrm>
          <a:prstGeom prst="rect">
            <a:avLst/>
          </a:prstGeom>
          <a:noFill/>
          <a:ln w="9525">
            <a:noFill/>
            <a:miter lim="800000"/>
            <a:headEnd/>
            <a:tailEnd/>
          </a:ln>
        </p:spPr>
        <p:txBody>
          <a:bodyPr wrap="square">
            <a:spAutoFit/>
          </a:bodyPr>
          <a:lstStyle/>
          <a:p>
            <a:pPr eaLnBrk="1" hangingPunct="1"/>
            <a:r>
              <a:rPr lang="en-US" sz="1600" dirty="0">
                <a:latin typeface="Calibri" pitchFamily="34" charset="0"/>
              </a:rPr>
              <a:t>Omits other research-related groups totaling about 400 people, over 100 post-docs, and over 1000 interns.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9067800" y="3124200"/>
            <a:ext cx="1264920" cy="2133600"/>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046" name="Rectangle 4"/>
          <p:cNvSpPr>
            <a:spLocks noGrp="1" noChangeArrowheads="1"/>
          </p:cNvSpPr>
          <p:nvPr>
            <p:ph type="title"/>
          </p:nvPr>
        </p:nvSpPr>
        <p:spPr/>
        <p:txBody>
          <a:bodyPr/>
          <a:lstStyle/>
          <a:p>
            <a:pPr eaLnBrk="1" hangingPunct="1"/>
            <a:r>
              <a:rPr lang="en-US" dirty="0" smtClean="0"/>
              <a:t>Where we sit</a:t>
            </a:r>
          </a:p>
        </p:txBody>
      </p:sp>
      <p:sp>
        <p:nvSpPr>
          <p:cNvPr id="5" name="Footer Placeholder 4"/>
          <p:cNvSpPr>
            <a:spLocks noGrp="1"/>
          </p:cNvSpPr>
          <p:nvPr>
            <p:ph type="ftr" sz="quarter" idx="11"/>
          </p:nvPr>
        </p:nvSpPr>
        <p:spPr/>
        <p:txBody>
          <a:bodyPr/>
          <a:lstStyle/>
          <a:p>
            <a:pPr>
              <a:defRPr/>
            </a:pPr>
            <a:r>
              <a:rPr lang="en-US" smtClean="0"/>
              <a:t>http://research.microsoft.com</a:t>
            </a:r>
            <a:endParaRPr lang="en-US"/>
          </a:p>
        </p:txBody>
      </p:sp>
      <p:sp>
        <p:nvSpPr>
          <p:cNvPr id="7" name="Slide Number Placeholder 6"/>
          <p:cNvSpPr>
            <a:spLocks noGrp="1"/>
          </p:cNvSpPr>
          <p:nvPr>
            <p:ph type="sldNum" sz="quarter" idx="12"/>
          </p:nvPr>
        </p:nvSpPr>
        <p:spPr/>
        <p:txBody>
          <a:bodyPr/>
          <a:lstStyle/>
          <a:p>
            <a:pPr algn="ctr">
              <a:defRPr/>
            </a:pPr>
            <a:fld id="{BFA5C8E4-8831-499A-8431-93A0B113E5CC}" type="slidenum">
              <a:rPr lang="en-US" smtClean="0"/>
              <a:pPr algn="ctr">
                <a:defRPr/>
              </a:pPr>
              <a:t>17</a:t>
            </a:fld>
            <a:endParaRPr lang="en-US" dirty="0"/>
          </a:p>
        </p:txBody>
      </p:sp>
      <p:graphicFrame>
        <p:nvGraphicFramePr>
          <p:cNvPr id="6" name="Diagram 5"/>
          <p:cNvGraphicFramePr/>
          <p:nvPr>
            <p:extLst>
              <p:ext uri="{D42A27DB-BD31-4B8C-83A1-F6EECF244321}">
                <p14:modId xmlns:p14="http://schemas.microsoft.com/office/powerpoint/2010/main" val="4089856387"/>
              </p:ext>
            </p:extLst>
          </p:nvPr>
        </p:nvGraphicFramePr>
        <p:xfrm>
          <a:off x="1803163" y="1600200"/>
          <a:ext cx="8483837"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47" name="Text Box 38"/>
          <p:cNvSpPr txBox="1">
            <a:spLocks noChangeArrowheads="1"/>
          </p:cNvSpPr>
          <p:nvPr/>
        </p:nvSpPr>
        <p:spPr bwMode="auto">
          <a:xfrm>
            <a:off x="3200400" y="5521522"/>
            <a:ext cx="7010400" cy="307777"/>
          </a:xfrm>
          <a:prstGeom prst="rect">
            <a:avLst/>
          </a:prstGeom>
          <a:noFill/>
          <a:ln w="9525">
            <a:noFill/>
            <a:miter lim="800000"/>
            <a:headEnd/>
            <a:tailEnd/>
          </a:ln>
        </p:spPr>
        <p:txBody>
          <a:bodyPr wrap="square">
            <a:spAutoFit/>
          </a:bodyPr>
          <a:lstStyle/>
          <a:p>
            <a:pPr>
              <a:spcBef>
                <a:spcPct val="50000"/>
              </a:spcBef>
            </a:pPr>
            <a:r>
              <a:rPr lang="en-US" sz="1400" i="1" dirty="0">
                <a:latin typeface="Calibri" pitchFamily="34" charset="0"/>
                <a:cs typeface="Calibri" pitchFamily="34" charset="0"/>
              </a:rPr>
              <a:t>Sales, marketing, and corporate functions (HR, Finance, Legal, etc.) are omitted.</a:t>
            </a:r>
          </a:p>
        </p:txBody>
      </p:sp>
      <p:sp>
        <p:nvSpPr>
          <p:cNvPr id="4" name="Right Brace 3"/>
          <p:cNvSpPr/>
          <p:nvPr/>
        </p:nvSpPr>
        <p:spPr bwMode="auto">
          <a:xfrm>
            <a:off x="3848100" y="2133600"/>
            <a:ext cx="685800" cy="4800599"/>
          </a:xfrm>
          <a:prstGeom prst="rightBrace">
            <a:avLst/>
          </a:prstGeom>
          <a:noFill/>
          <a:ln w="9525" cap="flat" cmpd="sng" algn="ctr">
            <a:solidFill>
              <a:schemeClr val="tx1"/>
            </a:solidFill>
            <a:prstDash val="solid"/>
            <a:round/>
            <a:headEnd type="none" w="med" len="med"/>
            <a:tailEnd type="none" w="med" len="med"/>
          </a:ln>
          <a:effectLst/>
          <a:scene3d>
            <a:camera prst="orthographicFront">
              <a:rot lat="0" lon="0" rev="16200000"/>
            </a:camera>
            <a:lightRig rig="threePt" dir="t"/>
          </a:scene3d>
        </p:spPr>
        <p:txBody>
          <a:bodyPr vert="vert" wrap="square" lIns="91440" tIns="45720" rIns="91440" bIns="45720" numCol="1" rtlCol="0" anchor="t" anchorCtr="0" compatLnSpc="1">
            <a:prstTxWarp prst="textNoShape">
              <a:avLst/>
            </a:prstTxWarp>
            <a:scene3d>
              <a:camera prst="orthographicFront">
                <a:rot lat="0" lon="0" rev="6000000"/>
              </a:camera>
              <a:lightRig rig="threePt" dir="t"/>
            </a:scene3d>
          </a:bodyPr>
          <a:lstStyle/>
          <a:p>
            <a:endParaRPr lang="en-US"/>
          </a:p>
        </p:txBody>
      </p:sp>
      <p:sp>
        <p:nvSpPr>
          <p:cNvPr id="8" name="TextBox 7"/>
          <p:cNvSpPr txBox="1"/>
          <p:nvPr/>
        </p:nvSpPr>
        <p:spPr>
          <a:xfrm>
            <a:off x="3200400" y="4903888"/>
            <a:ext cx="2133600" cy="307777"/>
          </a:xfrm>
          <a:prstGeom prst="rect">
            <a:avLst/>
          </a:prstGeom>
          <a:noFill/>
        </p:spPr>
        <p:txBody>
          <a:bodyPr wrap="square" rtlCol="0">
            <a:spAutoFit/>
          </a:bodyPr>
          <a:lstStyle/>
          <a:p>
            <a:pPr algn="ctr"/>
            <a:r>
              <a:rPr lang="en-US" sz="1400" b="1" dirty="0" smtClean="0">
                <a:latin typeface="Calibri" pitchFamily="34" charset="0"/>
                <a:cs typeface="Calibri" pitchFamily="34" charset="0"/>
              </a:rPr>
              <a:t>Engineering Groups</a:t>
            </a:r>
            <a:endParaRPr lang="en-US" sz="1400" b="1" dirty="0">
              <a:latin typeface="Calibri" pitchFamily="34" charset="0"/>
              <a:cs typeface="Calibri" pitchFamily="34" charset="0"/>
            </a:endParaRPr>
          </a:p>
        </p:txBody>
      </p:sp>
    </p:spTree>
    <p:extLst>
      <p:ext uri="{BB962C8B-B14F-4D97-AF65-F5344CB8AC3E}">
        <p14:creationId xmlns:p14="http://schemas.microsoft.com/office/powerpoint/2010/main" val="90032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Research areas at Microsoft</a:t>
            </a:r>
          </a:p>
        </p:txBody>
      </p:sp>
      <p:sp>
        <p:nvSpPr>
          <p:cNvPr id="2" name="Footer Placeholder 1"/>
          <p:cNvSpPr>
            <a:spLocks noGrp="1"/>
          </p:cNvSpPr>
          <p:nvPr>
            <p:ph type="ftr" sz="quarter" idx="11"/>
          </p:nvPr>
        </p:nvSpPr>
        <p:spPr/>
        <p:txBody>
          <a:bodyPr/>
          <a:lstStyle/>
          <a:p>
            <a:pPr>
              <a:defRPr/>
            </a:pPr>
            <a:r>
              <a:rPr lang="en-US" smtClean="0"/>
              <a:t>http://research.microsoft.com</a:t>
            </a:r>
            <a:endParaRPr lang="en-US" dirty="0"/>
          </a:p>
        </p:txBody>
      </p:sp>
      <p:sp>
        <p:nvSpPr>
          <p:cNvPr id="3" name="Slide Number Placeholder 2"/>
          <p:cNvSpPr>
            <a:spLocks noGrp="1"/>
          </p:cNvSpPr>
          <p:nvPr>
            <p:ph type="sldNum" sz="quarter" idx="12"/>
          </p:nvPr>
        </p:nvSpPr>
        <p:spPr/>
        <p:txBody>
          <a:bodyPr/>
          <a:lstStyle/>
          <a:p>
            <a:pPr algn="ctr">
              <a:defRPr/>
            </a:pPr>
            <a:fld id="{BFA5C8E4-8831-499A-8431-93A0B113E5CC}" type="slidenum">
              <a:rPr lang="en-US" smtClean="0"/>
              <a:pPr algn="ctr">
                <a:defRPr/>
              </a:pPr>
              <a:t>18</a:t>
            </a:fld>
            <a:endParaRPr lang="en-US" dirty="0"/>
          </a:p>
        </p:txBody>
      </p:sp>
      <p:sp>
        <p:nvSpPr>
          <p:cNvPr id="6147" name="Rectangle 3"/>
          <p:cNvSpPr>
            <a:spLocks noGrp="1" noChangeArrowheads="1"/>
          </p:cNvSpPr>
          <p:nvPr>
            <p:ph sz="quarter" idx="13"/>
          </p:nvPr>
        </p:nvSpPr>
        <p:spPr/>
        <p:txBody>
          <a:bodyPr/>
          <a:lstStyle/>
          <a:p>
            <a:r>
              <a:rPr lang="en-US" dirty="0" smtClean="0"/>
              <a:t>Broad spectrum, 50+ areas (see web site)</a:t>
            </a:r>
          </a:p>
          <a:p>
            <a:pPr lvl="1"/>
            <a:r>
              <a:rPr lang="en-US" sz="2000" dirty="0"/>
              <a:t>speech recognition, user interface research, programming tools and methodologies, distributed systems and networking, computer architecture, graphics, natural language processing, robotics, machine learning, databases, search, web interaction, search intent, information retrieval, </a:t>
            </a:r>
            <a:r>
              <a:rPr lang="en-US" sz="2000" i="1" dirty="0"/>
              <a:t>… and quite a few more …</a:t>
            </a:r>
          </a:p>
          <a:p>
            <a:pPr>
              <a:spcBef>
                <a:spcPts val="2400"/>
              </a:spcBef>
            </a:pPr>
            <a:r>
              <a:rPr lang="en-US" dirty="0" smtClean="0"/>
              <a:t>Driven </a:t>
            </a:r>
            <a:r>
              <a:rPr lang="en-US" dirty="0" smtClean="0"/>
              <a:t>by </a:t>
            </a:r>
            <a:r>
              <a:rPr lang="en-US" dirty="0" smtClean="0"/>
              <a:t>technology, not </a:t>
            </a:r>
            <a:r>
              <a:rPr lang="en-US" dirty="0" smtClean="0"/>
              <a:t>business strategy</a:t>
            </a:r>
            <a:endParaRPr lang="en-US" dirty="0" smtClean="0"/>
          </a:p>
          <a:p>
            <a:pPr lvl="1"/>
            <a:r>
              <a:rPr lang="en-US" sz="2000" dirty="0"/>
              <a:t>short-term targets of opportunity</a:t>
            </a:r>
          </a:p>
          <a:p>
            <a:pPr lvl="2"/>
            <a:r>
              <a:rPr lang="en-US" sz="1700" dirty="0"/>
              <a:t>e.g., file systems for flash memory</a:t>
            </a:r>
          </a:p>
          <a:p>
            <a:pPr lvl="1"/>
            <a:r>
              <a:rPr lang="en-US" sz="2000" dirty="0"/>
              <a:t>long-term and uncertain relevance</a:t>
            </a:r>
          </a:p>
          <a:p>
            <a:pPr lvl="2"/>
            <a:r>
              <a:rPr lang="en-US" sz="1700" dirty="0"/>
              <a:t>e.g., quantum computing, computing theory</a:t>
            </a:r>
          </a:p>
        </p:txBody>
      </p:sp>
    </p:spTree>
    <p:extLst>
      <p:ext uri="{BB962C8B-B14F-4D97-AF65-F5344CB8AC3E}">
        <p14:creationId xmlns:p14="http://schemas.microsoft.com/office/powerpoint/2010/main" val="394612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fade">
                                      <p:cBhvr>
                                        <p:cTn id="10" dur="500"/>
                                        <p:tgtEl>
                                          <p:spTgt spid="61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500"/>
                                        <p:tgtEl>
                                          <p:spTgt spid="614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fade">
                                      <p:cBhvr>
                                        <p:cTn id="18" dur="500"/>
                                        <p:tgtEl>
                                          <p:spTgt spid="614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Effect transition="in" filter="fade">
                                      <p:cBhvr>
                                        <p:cTn id="21" dur="500"/>
                                        <p:tgtEl>
                                          <p:spTgt spid="6147">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147">
                                            <p:txEl>
                                              <p:pRg st="5" end="5"/>
                                            </p:txEl>
                                          </p:spTgt>
                                        </p:tgtEl>
                                        <p:attrNameLst>
                                          <p:attrName>style.visibility</p:attrName>
                                        </p:attrNameLst>
                                      </p:cBhvr>
                                      <p:to>
                                        <p:strVal val="visible"/>
                                      </p:to>
                                    </p:set>
                                    <p:animEffect transition="in" filter="fade">
                                      <p:cBhvr>
                                        <p:cTn id="24" dur="500"/>
                                        <p:tgtEl>
                                          <p:spTgt spid="6147">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animEffect transition="in" filter="fade">
                                      <p:cBhvr>
                                        <p:cTn id="27"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Our mission (unchanged since 1991)</a:t>
            </a:r>
          </a:p>
        </p:txBody>
      </p:sp>
      <p:sp>
        <p:nvSpPr>
          <p:cNvPr id="4" name="Footer Placeholder 3"/>
          <p:cNvSpPr>
            <a:spLocks noGrp="1"/>
          </p:cNvSpPr>
          <p:nvPr>
            <p:ph type="ftr" sz="quarter" idx="11"/>
          </p:nvPr>
        </p:nvSpPr>
        <p:spPr/>
        <p:txBody>
          <a:bodyPr/>
          <a:lstStyle/>
          <a:p>
            <a:pP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lgn="ctr">
              <a:defRPr/>
            </a:pPr>
            <a:fld id="{BFA5C8E4-8831-499A-8431-93A0B113E5CC}" type="slidenum">
              <a:rPr lang="en-US" smtClean="0"/>
              <a:pPr algn="ctr">
                <a:defRPr/>
              </a:pPr>
              <a:t>19</a:t>
            </a:fld>
            <a:endParaRPr lang="en-US" dirty="0"/>
          </a:p>
        </p:txBody>
      </p:sp>
      <p:sp>
        <p:nvSpPr>
          <p:cNvPr id="14339" name="Rectangle 3"/>
          <p:cNvSpPr>
            <a:spLocks noGrp="1" noChangeArrowheads="1"/>
          </p:cNvSpPr>
          <p:nvPr>
            <p:ph sz="quarter" idx="13"/>
          </p:nvPr>
        </p:nvSpPr>
        <p:spPr/>
        <p:txBody>
          <a:bodyPr/>
          <a:lstStyle/>
          <a:p>
            <a:pPr>
              <a:spcBef>
                <a:spcPts val="1800"/>
              </a:spcBef>
            </a:pPr>
            <a:r>
              <a:rPr lang="en-US" dirty="0" smtClean="0"/>
              <a:t>Advance the state of the art.</a:t>
            </a:r>
          </a:p>
          <a:p>
            <a:pPr>
              <a:spcBef>
                <a:spcPts val="3600"/>
              </a:spcBef>
            </a:pPr>
            <a:r>
              <a:rPr lang="en-US" dirty="0" smtClean="0"/>
              <a:t>Bring advances quickly to Microsoft products and services.</a:t>
            </a:r>
          </a:p>
          <a:p>
            <a:pPr>
              <a:spcBef>
                <a:spcPts val="3600"/>
              </a:spcBef>
            </a:pPr>
            <a:r>
              <a:rPr lang="en-US" dirty="0" smtClean="0"/>
              <a:t>Ensure Microsoft products and services have a future.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4" name="Footer Placeholder 3"/>
          <p:cNvSpPr>
            <a:spLocks noGrp="1"/>
          </p:cNvSpPr>
          <p:nvPr>
            <p:ph type="ftr" sz="quarter" idx="11"/>
          </p:nvPr>
        </p:nvSpPr>
        <p:spPr/>
        <p:txBody>
          <a:bodyPr/>
          <a:lstStyle/>
          <a:p>
            <a:pP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lgn="ctr">
              <a:defRPr/>
            </a:pPr>
            <a:fld id="{BFA5C8E4-8831-499A-8431-93A0B113E5CC}" type="slidenum">
              <a:rPr lang="en-US" smtClean="0"/>
              <a:pPr algn="ctr">
                <a:defRPr/>
              </a:pPr>
              <a:t>2</a:t>
            </a:fld>
            <a:endParaRPr lang="en-US" dirty="0"/>
          </a:p>
        </p:txBody>
      </p:sp>
      <p:sp>
        <p:nvSpPr>
          <p:cNvPr id="3" name="Content Placeholder 2"/>
          <p:cNvSpPr>
            <a:spLocks noGrp="1"/>
          </p:cNvSpPr>
          <p:nvPr>
            <p:ph idx="4294967295"/>
          </p:nvPr>
        </p:nvSpPr>
        <p:spPr>
          <a:xfrm>
            <a:off x="1116013" y="1752600"/>
            <a:ext cx="11075987" cy="4343400"/>
          </a:xfrm>
        </p:spPr>
        <p:txBody>
          <a:bodyPr/>
          <a:lstStyle/>
          <a:p>
            <a:pPr marL="0" indent="0">
              <a:buNone/>
            </a:pPr>
            <a:r>
              <a:rPr lang="en-US" dirty="0" smtClean="0"/>
              <a:t>The “what” and “why” of computing science research</a:t>
            </a:r>
          </a:p>
          <a:p>
            <a:pPr marL="0" indent="0">
              <a:spcBef>
                <a:spcPts val="6600"/>
              </a:spcBef>
              <a:buNone/>
            </a:pPr>
            <a:r>
              <a:rPr lang="en-US" dirty="0" smtClean="0"/>
              <a:t>Microsoft Research: “why” and “how”</a:t>
            </a:r>
          </a:p>
          <a:p>
            <a:pPr marL="0" indent="0">
              <a:spcBef>
                <a:spcPts val="6600"/>
              </a:spcBef>
              <a:buNone/>
            </a:pPr>
            <a:r>
              <a:rPr lang="en-US" dirty="0" smtClean="0"/>
              <a:t>Some research successes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Why is MSR distributed world-wide?</a:t>
            </a:r>
          </a:p>
        </p:txBody>
      </p:sp>
      <p:sp>
        <p:nvSpPr>
          <p:cNvPr id="4" name="Footer Placeholder 3"/>
          <p:cNvSpPr>
            <a:spLocks noGrp="1"/>
          </p:cNvSpPr>
          <p:nvPr>
            <p:ph type="ftr" sz="quarter" idx="11"/>
          </p:nvPr>
        </p:nvSpPr>
        <p:spPr/>
        <p:txBody>
          <a:bodyPr/>
          <a:lstStyle/>
          <a:p>
            <a:pP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lgn="ctr">
              <a:defRPr/>
            </a:pPr>
            <a:fld id="{BFA5C8E4-8831-499A-8431-93A0B113E5CC}" type="slidenum">
              <a:rPr lang="en-US" smtClean="0"/>
              <a:pPr algn="ctr">
                <a:defRPr/>
              </a:pPr>
              <a:t>20</a:t>
            </a:fld>
            <a:endParaRPr lang="en-US" dirty="0"/>
          </a:p>
        </p:txBody>
      </p:sp>
      <p:sp>
        <p:nvSpPr>
          <p:cNvPr id="11267" name="Rectangle 3"/>
          <p:cNvSpPr>
            <a:spLocks noGrp="1" noChangeArrowheads="1"/>
          </p:cNvSpPr>
          <p:nvPr>
            <p:ph sz="quarter" idx="13"/>
          </p:nvPr>
        </p:nvSpPr>
        <p:spPr/>
        <p:txBody>
          <a:bodyPr/>
          <a:lstStyle/>
          <a:p>
            <a:pPr eaLnBrk="1" hangingPunct="1"/>
            <a:r>
              <a:rPr lang="en-US" dirty="0" smtClean="0"/>
              <a:t>Talent availability</a:t>
            </a:r>
          </a:p>
          <a:p>
            <a:pPr eaLnBrk="1" hangingPunct="1">
              <a:spcBef>
                <a:spcPct val="100000"/>
              </a:spcBef>
            </a:pPr>
            <a:r>
              <a:rPr lang="en-US" dirty="0" smtClean="0"/>
              <a:t>University connections</a:t>
            </a:r>
          </a:p>
          <a:p>
            <a:pPr eaLnBrk="1" hangingPunct="1">
              <a:spcBef>
                <a:spcPct val="100000"/>
              </a:spcBef>
            </a:pPr>
            <a:r>
              <a:rPr lang="en-US" dirty="0" smtClean="0"/>
              <a:t>Geographically flavored work</a:t>
            </a:r>
          </a:p>
          <a:p>
            <a:pPr lvl="1" eaLnBrk="1" hangingPunct="1"/>
            <a:r>
              <a:rPr lang="en-US" dirty="0" smtClean="0"/>
              <a:t>Example: natural language processing (Asia, Redmond)</a:t>
            </a:r>
          </a:p>
          <a:p>
            <a:pPr lvl="1" eaLnBrk="1" hangingPunct="1"/>
            <a:r>
              <a:rPr lang="en-US" dirty="0" smtClean="0"/>
              <a:t>Example: networking (Asia, India)</a:t>
            </a:r>
          </a:p>
          <a:p>
            <a:pPr eaLnBrk="1" hangingPunct="1">
              <a:spcBef>
                <a:spcPct val="100000"/>
              </a:spcBef>
            </a:pPr>
            <a:r>
              <a:rPr lang="en-US" dirty="0" smtClean="0"/>
              <a:t>The next billion users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267">
                                            <p:txEl>
                                              <p:pRg st="3" end="3"/>
                                            </p:txEl>
                                          </p:spTgt>
                                        </p:tgtEl>
                                        <p:attrNameLst>
                                          <p:attrName>style.visibility</p:attrName>
                                        </p:attrNameLst>
                                      </p:cBhvr>
                                      <p:to>
                                        <p:strVal val="visible"/>
                                      </p:to>
                                    </p:set>
                                    <p:animEffect transition="in" filter="fade">
                                      <p:cBhvr>
                                        <p:cTn id="20" dur="500"/>
                                        <p:tgtEl>
                                          <p:spTgt spid="11267">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animEffect transition="in" filter="fade">
                                      <p:cBhvr>
                                        <p:cTn id="23" dur="500"/>
                                        <p:tgtEl>
                                          <p:spTgt spid="1126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267">
                                            <p:txEl>
                                              <p:pRg st="5" end="5"/>
                                            </p:txEl>
                                          </p:spTgt>
                                        </p:tgtEl>
                                        <p:attrNameLst>
                                          <p:attrName>style.visibility</p:attrName>
                                        </p:attrNameLst>
                                      </p:cBhvr>
                                      <p:to>
                                        <p:strVal val="visible"/>
                                      </p:to>
                                    </p:set>
                                    <p:animEffect transition="in" filter="fade">
                                      <p:cBhvr>
                                        <p:cTn id="28"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smtClean="0"/>
              <a:t>Microsoft Research norms</a:t>
            </a:r>
            <a:endParaRPr lang="en-US" dirty="0"/>
          </a:p>
        </p:txBody>
      </p:sp>
      <p:sp>
        <p:nvSpPr>
          <p:cNvPr id="4" name="Footer Placeholder 3"/>
          <p:cNvSpPr>
            <a:spLocks noGrp="1"/>
          </p:cNvSpPr>
          <p:nvPr>
            <p:ph type="ftr" sz="quarter" idx="11"/>
          </p:nvPr>
        </p:nvSpPr>
        <p:spPr/>
        <p:txBody>
          <a:bodyPr/>
          <a:lstStyle/>
          <a:p>
            <a:pP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lgn="ctr">
              <a:defRPr/>
            </a:pPr>
            <a:fld id="{BFA5C8E4-8831-499A-8431-93A0B113E5CC}" type="slidenum">
              <a:rPr lang="en-US" smtClean="0"/>
              <a:pPr algn="ctr">
                <a:defRPr/>
              </a:pPr>
              <a:t>21</a:t>
            </a:fld>
            <a:endParaRPr lang="en-US" dirty="0"/>
          </a:p>
        </p:txBody>
      </p:sp>
      <p:sp>
        <p:nvSpPr>
          <p:cNvPr id="109571" name="Rectangle 3"/>
          <p:cNvSpPr>
            <a:spLocks noGrp="1" noChangeArrowheads="1"/>
          </p:cNvSpPr>
          <p:nvPr>
            <p:ph sz="quarter" idx="13"/>
          </p:nvPr>
        </p:nvSpPr>
        <p:spPr/>
        <p:txBody>
          <a:bodyPr>
            <a:normAutofit fontScale="92500" lnSpcReduction="10000"/>
          </a:bodyPr>
          <a:lstStyle/>
          <a:p>
            <a:r>
              <a:rPr lang="en-US" dirty="0" smtClean="0"/>
              <a:t>Bottom-up</a:t>
            </a:r>
          </a:p>
          <a:p>
            <a:pPr lvl="1"/>
            <a:r>
              <a:rPr lang="en-US" dirty="0" smtClean="0"/>
              <a:t>researchers create projects, not management</a:t>
            </a:r>
          </a:p>
          <a:p>
            <a:r>
              <a:rPr lang="en-US" dirty="0" smtClean="0"/>
              <a:t>Collaborative</a:t>
            </a:r>
          </a:p>
          <a:p>
            <a:pPr lvl="1"/>
            <a:r>
              <a:rPr lang="en-US" dirty="0" smtClean="0"/>
              <a:t>within and across groups and labs, and externally</a:t>
            </a:r>
          </a:p>
          <a:p>
            <a:r>
              <a:rPr lang="en-US" dirty="0" smtClean="0"/>
              <a:t>Flat management structure</a:t>
            </a:r>
          </a:p>
          <a:p>
            <a:pPr lvl="1"/>
            <a:r>
              <a:rPr lang="en-US" dirty="0" smtClean="0"/>
              <a:t>as much as possible, given lab sizes</a:t>
            </a:r>
          </a:p>
          <a:p>
            <a:r>
              <a:rPr lang="en-US" dirty="0" smtClean="0"/>
              <a:t>Open</a:t>
            </a:r>
          </a:p>
          <a:p>
            <a:pPr lvl="1"/>
            <a:r>
              <a:rPr lang="en-US" dirty="0" smtClean="0"/>
              <a:t>most work presented publicly</a:t>
            </a:r>
          </a:p>
          <a:p>
            <a:r>
              <a:rPr lang="en-US" dirty="0" smtClean="0"/>
              <a:t>IP-based</a:t>
            </a:r>
          </a:p>
          <a:p>
            <a:pPr lvl="1"/>
            <a:r>
              <a:rPr lang="en-US" dirty="0" smtClean="0"/>
              <a:t>patent protection routinely sought</a:t>
            </a:r>
          </a:p>
          <a:p>
            <a:r>
              <a:rPr lang="en-US" dirty="0" smtClean="0"/>
              <a:t>Publish “at the right time”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fade">
                                      <p:cBhvr>
                                        <p:cTn id="7" dur="500"/>
                                        <p:tgtEl>
                                          <p:spTgt spid="1095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9571">
                                            <p:txEl>
                                              <p:pRg st="1" end="1"/>
                                            </p:txEl>
                                          </p:spTgt>
                                        </p:tgtEl>
                                        <p:attrNameLst>
                                          <p:attrName>style.visibility</p:attrName>
                                        </p:attrNameLst>
                                      </p:cBhvr>
                                      <p:to>
                                        <p:strVal val="visible"/>
                                      </p:to>
                                    </p:set>
                                    <p:animEffect transition="in" filter="fade">
                                      <p:cBhvr>
                                        <p:cTn id="10" dur="500"/>
                                        <p:tgtEl>
                                          <p:spTgt spid="1095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9571">
                                            <p:txEl>
                                              <p:pRg st="2" end="2"/>
                                            </p:txEl>
                                          </p:spTgt>
                                        </p:tgtEl>
                                        <p:attrNameLst>
                                          <p:attrName>style.visibility</p:attrName>
                                        </p:attrNameLst>
                                      </p:cBhvr>
                                      <p:to>
                                        <p:strVal val="visible"/>
                                      </p:to>
                                    </p:set>
                                    <p:animEffect transition="in" filter="fade">
                                      <p:cBhvr>
                                        <p:cTn id="15" dur="500"/>
                                        <p:tgtEl>
                                          <p:spTgt spid="10957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9571">
                                            <p:txEl>
                                              <p:pRg st="3" end="3"/>
                                            </p:txEl>
                                          </p:spTgt>
                                        </p:tgtEl>
                                        <p:attrNameLst>
                                          <p:attrName>style.visibility</p:attrName>
                                        </p:attrNameLst>
                                      </p:cBhvr>
                                      <p:to>
                                        <p:strVal val="visible"/>
                                      </p:to>
                                    </p:set>
                                    <p:animEffect transition="in" filter="fade">
                                      <p:cBhvr>
                                        <p:cTn id="18" dur="500"/>
                                        <p:tgtEl>
                                          <p:spTgt spid="10957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9571">
                                            <p:txEl>
                                              <p:pRg st="4" end="4"/>
                                            </p:txEl>
                                          </p:spTgt>
                                        </p:tgtEl>
                                        <p:attrNameLst>
                                          <p:attrName>style.visibility</p:attrName>
                                        </p:attrNameLst>
                                      </p:cBhvr>
                                      <p:to>
                                        <p:strVal val="visible"/>
                                      </p:to>
                                    </p:set>
                                    <p:animEffect transition="in" filter="fade">
                                      <p:cBhvr>
                                        <p:cTn id="23" dur="500"/>
                                        <p:tgtEl>
                                          <p:spTgt spid="109571">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9571">
                                            <p:txEl>
                                              <p:pRg st="5" end="5"/>
                                            </p:txEl>
                                          </p:spTgt>
                                        </p:tgtEl>
                                        <p:attrNameLst>
                                          <p:attrName>style.visibility</p:attrName>
                                        </p:attrNameLst>
                                      </p:cBhvr>
                                      <p:to>
                                        <p:strVal val="visible"/>
                                      </p:to>
                                    </p:set>
                                    <p:animEffect transition="in" filter="fade">
                                      <p:cBhvr>
                                        <p:cTn id="26" dur="500"/>
                                        <p:tgtEl>
                                          <p:spTgt spid="109571">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9571">
                                            <p:txEl>
                                              <p:pRg st="6" end="6"/>
                                            </p:txEl>
                                          </p:spTgt>
                                        </p:tgtEl>
                                        <p:attrNameLst>
                                          <p:attrName>style.visibility</p:attrName>
                                        </p:attrNameLst>
                                      </p:cBhvr>
                                      <p:to>
                                        <p:strVal val="visible"/>
                                      </p:to>
                                    </p:set>
                                    <p:animEffect transition="in" filter="fade">
                                      <p:cBhvr>
                                        <p:cTn id="31" dur="500"/>
                                        <p:tgtEl>
                                          <p:spTgt spid="109571">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9571">
                                            <p:txEl>
                                              <p:pRg st="7" end="7"/>
                                            </p:txEl>
                                          </p:spTgt>
                                        </p:tgtEl>
                                        <p:attrNameLst>
                                          <p:attrName>style.visibility</p:attrName>
                                        </p:attrNameLst>
                                      </p:cBhvr>
                                      <p:to>
                                        <p:strVal val="visible"/>
                                      </p:to>
                                    </p:set>
                                    <p:animEffect transition="in" filter="fade">
                                      <p:cBhvr>
                                        <p:cTn id="34" dur="500"/>
                                        <p:tgtEl>
                                          <p:spTgt spid="109571">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9571">
                                            <p:txEl>
                                              <p:pRg st="8" end="8"/>
                                            </p:txEl>
                                          </p:spTgt>
                                        </p:tgtEl>
                                        <p:attrNameLst>
                                          <p:attrName>style.visibility</p:attrName>
                                        </p:attrNameLst>
                                      </p:cBhvr>
                                      <p:to>
                                        <p:strVal val="visible"/>
                                      </p:to>
                                    </p:set>
                                    <p:animEffect transition="in" filter="fade">
                                      <p:cBhvr>
                                        <p:cTn id="39" dur="500"/>
                                        <p:tgtEl>
                                          <p:spTgt spid="109571">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9571">
                                            <p:txEl>
                                              <p:pRg st="9" end="9"/>
                                            </p:txEl>
                                          </p:spTgt>
                                        </p:tgtEl>
                                        <p:attrNameLst>
                                          <p:attrName>style.visibility</p:attrName>
                                        </p:attrNameLst>
                                      </p:cBhvr>
                                      <p:to>
                                        <p:strVal val="visible"/>
                                      </p:to>
                                    </p:set>
                                    <p:animEffect transition="in" filter="fade">
                                      <p:cBhvr>
                                        <p:cTn id="42" dur="500"/>
                                        <p:tgtEl>
                                          <p:spTgt spid="109571">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9571">
                                            <p:txEl>
                                              <p:pRg st="10" end="10"/>
                                            </p:txEl>
                                          </p:spTgt>
                                        </p:tgtEl>
                                        <p:attrNameLst>
                                          <p:attrName>style.visibility</p:attrName>
                                        </p:attrNameLst>
                                      </p:cBhvr>
                                      <p:to>
                                        <p:strVal val="visible"/>
                                      </p:to>
                                    </p:set>
                                    <p:animEffect transition="in" filter="fade">
                                      <p:cBhvr>
                                        <p:cTn id="47" dur="500"/>
                                        <p:tgtEl>
                                          <p:spTgt spid="1095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Relationship to Microsoft’s businesses</a:t>
            </a:r>
          </a:p>
        </p:txBody>
      </p:sp>
      <p:sp>
        <p:nvSpPr>
          <p:cNvPr id="4" name="Footer Placeholder 3"/>
          <p:cNvSpPr>
            <a:spLocks noGrp="1"/>
          </p:cNvSpPr>
          <p:nvPr>
            <p:ph type="ftr" sz="quarter" idx="11"/>
          </p:nvPr>
        </p:nvSpPr>
        <p:spPr/>
        <p:txBody>
          <a:bodyPr/>
          <a:lstStyle/>
          <a:p>
            <a:pP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lgn="ctr">
              <a:defRPr/>
            </a:pPr>
            <a:fld id="{BFA5C8E4-8831-499A-8431-93A0B113E5CC}" type="slidenum">
              <a:rPr lang="en-US" smtClean="0"/>
              <a:pPr algn="ctr">
                <a:defRPr/>
              </a:pPr>
              <a:t>22</a:t>
            </a:fld>
            <a:endParaRPr lang="en-US" dirty="0"/>
          </a:p>
        </p:txBody>
      </p:sp>
      <p:sp>
        <p:nvSpPr>
          <p:cNvPr id="8195" name="Rectangle 3"/>
          <p:cNvSpPr>
            <a:spLocks noGrp="1" noChangeArrowheads="1"/>
          </p:cNvSpPr>
          <p:nvPr>
            <p:ph sz="quarter" idx="13"/>
          </p:nvPr>
        </p:nvSpPr>
        <p:spPr/>
        <p:txBody>
          <a:bodyPr>
            <a:normAutofit fontScale="92500" lnSpcReduction="20000"/>
          </a:bodyPr>
          <a:lstStyle/>
          <a:p>
            <a:r>
              <a:rPr lang="en-US" dirty="0" smtClean="0"/>
              <a:t>Historically, technology transfer is </a:t>
            </a:r>
            <a:r>
              <a:rPr lang="en-US" dirty="0" smtClean="0"/>
              <a:t>research’s </a:t>
            </a:r>
            <a:r>
              <a:rPr lang="en-US" dirty="0" smtClean="0"/>
              <a:t>toughest problem.</a:t>
            </a:r>
          </a:p>
          <a:p>
            <a:pPr>
              <a:spcBef>
                <a:spcPts val="1000"/>
              </a:spcBef>
            </a:pPr>
            <a:r>
              <a:rPr lang="en-US" dirty="0" smtClean="0"/>
              <a:t>MSR-PM (program management)</a:t>
            </a:r>
          </a:p>
          <a:p>
            <a:pPr lvl="1"/>
            <a:r>
              <a:rPr lang="en-US" dirty="0" smtClean="0"/>
              <a:t>The “connector-facilitators”</a:t>
            </a:r>
          </a:p>
          <a:p>
            <a:pPr>
              <a:spcBef>
                <a:spcPts val="1000"/>
              </a:spcBef>
            </a:pPr>
            <a:r>
              <a:rPr lang="en-US" dirty="0" smtClean="0"/>
              <a:t>A contact sport</a:t>
            </a:r>
          </a:p>
          <a:p>
            <a:pPr lvl="1"/>
            <a:r>
              <a:rPr lang="en-US" dirty="0" smtClean="0"/>
              <a:t>geography can pose challenges</a:t>
            </a:r>
          </a:p>
          <a:p>
            <a:pPr lvl="1"/>
            <a:r>
              <a:rPr lang="en-US" dirty="0" smtClean="0"/>
              <a:t>development in Redmond, Silicon Valley, New England, Beijing, Hyderabad</a:t>
            </a:r>
          </a:p>
          <a:p>
            <a:pPr>
              <a:spcBef>
                <a:spcPts val="1000"/>
              </a:spcBef>
            </a:pPr>
            <a:r>
              <a:rPr lang="en-US" dirty="0" smtClean="0"/>
              <a:t>Tech Fest</a:t>
            </a:r>
          </a:p>
          <a:p>
            <a:pPr>
              <a:spcBef>
                <a:spcPts val="1000"/>
              </a:spcBef>
            </a:pPr>
            <a:r>
              <a:rPr lang="en-US" dirty="0" smtClean="0"/>
              <a:t>Building on past success</a:t>
            </a:r>
          </a:p>
          <a:p>
            <a:pPr lvl="1"/>
            <a:r>
              <a:rPr lang="en-US" dirty="0" smtClean="0"/>
              <a:t>Most Microsoft products affected</a:t>
            </a:r>
          </a:p>
          <a:p>
            <a:pPr>
              <a:spcBef>
                <a:spcPts val="1000"/>
              </a:spcBef>
            </a:pPr>
            <a:r>
              <a:rPr lang="en-US" dirty="0" smtClean="0"/>
              <a:t>Incubation</a:t>
            </a:r>
          </a:p>
          <a:p>
            <a:pPr>
              <a:spcBef>
                <a:spcPts val="1200"/>
              </a:spcBef>
            </a:pPr>
            <a:r>
              <a:rPr lang="en-US" dirty="0" smtClean="0"/>
              <a:t>IP Licensing and Open Source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Effect transition="in" filter="fade">
                                      <p:cBhvr>
                                        <p:cTn id="15" dur="500"/>
                                        <p:tgtEl>
                                          <p:spTgt spid="819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195">
                                            <p:txEl>
                                              <p:pRg st="3" end="3"/>
                                            </p:txEl>
                                          </p:spTgt>
                                        </p:tgtEl>
                                        <p:attrNameLst>
                                          <p:attrName>style.visibility</p:attrName>
                                        </p:attrNameLst>
                                      </p:cBhvr>
                                      <p:to>
                                        <p:strVal val="visible"/>
                                      </p:to>
                                    </p:set>
                                    <p:animEffect transition="in" filter="fade">
                                      <p:cBhvr>
                                        <p:cTn id="20" dur="500"/>
                                        <p:tgtEl>
                                          <p:spTgt spid="819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animEffect transition="in" filter="fade">
                                      <p:cBhvr>
                                        <p:cTn id="23" dur="500"/>
                                        <p:tgtEl>
                                          <p:spTgt spid="819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195">
                                            <p:txEl>
                                              <p:pRg st="5" end="5"/>
                                            </p:txEl>
                                          </p:spTgt>
                                        </p:tgtEl>
                                        <p:attrNameLst>
                                          <p:attrName>style.visibility</p:attrName>
                                        </p:attrNameLst>
                                      </p:cBhvr>
                                      <p:to>
                                        <p:strVal val="visible"/>
                                      </p:to>
                                    </p:set>
                                    <p:animEffect transition="in" filter="fade">
                                      <p:cBhvr>
                                        <p:cTn id="26" dur="500"/>
                                        <p:tgtEl>
                                          <p:spTgt spid="819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animEffect transition="in" filter="fade">
                                      <p:cBhvr>
                                        <p:cTn id="31" dur="500"/>
                                        <p:tgtEl>
                                          <p:spTgt spid="819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195">
                                            <p:txEl>
                                              <p:pRg st="7" end="7"/>
                                            </p:txEl>
                                          </p:spTgt>
                                        </p:tgtEl>
                                        <p:attrNameLst>
                                          <p:attrName>style.visibility</p:attrName>
                                        </p:attrNameLst>
                                      </p:cBhvr>
                                      <p:to>
                                        <p:strVal val="visible"/>
                                      </p:to>
                                    </p:set>
                                    <p:animEffect transition="in" filter="fade">
                                      <p:cBhvr>
                                        <p:cTn id="36" dur="500"/>
                                        <p:tgtEl>
                                          <p:spTgt spid="8195">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animEffect transition="in" filter="fade">
                                      <p:cBhvr>
                                        <p:cTn id="39" dur="500"/>
                                        <p:tgtEl>
                                          <p:spTgt spid="819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8195">
                                            <p:txEl>
                                              <p:pRg st="9" end="9"/>
                                            </p:txEl>
                                          </p:spTgt>
                                        </p:tgtEl>
                                        <p:attrNameLst>
                                          <p:attrName>style.visibility</p:attrName>
                                        </p:attrNameLst>
                                      </p:cBhvr>
                                      <p:to>
                                        <p:strVal val="visible"/>
                                      </p:to>
                                    </p:set>
                                    <p:animEffect transition="in" filter="fade">
                                      <p:cBhvr>
                                        <p:cTn id="44" dur="500"/>
                                        <p:tgtEl>
                                          <p:spTgt spid="8195">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8195">
                                            <p:txEl>
                                              <p:pRg st="10" end="10"/>
                                            </p:txEl>
                                          </p:spTgt>
                                        </p:tgtEl>
                                        <p:attrNameLst>
                                          <p:attrName>style.visibility</p:attrName>
                                        </p:attrNameLst>
                                      </p:cBhvr>
                                      <p:to>
                                        <p:strVal val="visible"/>
                                      </p:to>
                                    </p:set>
                                    <p:animEffect transition="in" filter="fade">
                                      <p:cBhvr>
                                        <p:cTn id="49" dur="500"/>
                                        <p:tgtEl>
                                          <p:spTgt spid="81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More on research </a:t>
            </a:r>
            <a:r>
              <a:rPr lang="en-US" dirty="0"/>
              <a:t>m</a:t>
            </a:r>
            <a:r>
              <a:rPr lang="en-US" dirty="0" smtClean="0"/>
              <a:t>anagement</a:t>
            </a:r>
            <a:endParaRPr lang="en-US" dirty="0"/>
          </a:p>
        </p:txBody>
      </p:sp>
      <p:sp>
        <p:nvSpPr>
          <p:cNvPr id="8" name="Footer Placeholder 7"/>
          <p:cNvSpPr>
            <a:spLocks noGrp="1"/>
          </p:cNvSpPr>
          <p:nvPr>
            <p:ph type="ftr" sz="quarter" idx="11"/>
          </p:nvPr>
        </p:nvSpPr>
        <p:spPr/>
        <p:txBody>
          <a:bodyPr/>
          <a:lstStyle/>
          <a:p>
            <a:pPr>
              <a:defRPr/>
            </a:pPr>
            <a:r>
              <a:rPr lang="en-US" smtClean="0"/>
              <a:t>http://research.microsoft.com</a:t>
            </a:r>
            <a:endParaRPr lang="en-US"/>
          </a:p>
        </p:txBody>
      </p:sp>
      <p:sp>
        <p:nvSpPr>
          <p:cNvPr id="9" name="Slide Number Placeholder 8"/>
          <p:cNvSpPr>
            <a:spLocks noGrp="1"/>
          </p:cNvSpPr>
          <p:nvPr>
            <p:ph type="sldNum" sz="quarter" idx="12"/>
          </p:nvPr>
        </p:nvSpPr>
        <p:spPr/>
        <p:txBody>
          <a:bodyPr/>
          <a:lstStyle/>
          <a:p>
            <a:pPr algn="ctr">
              <a:defRPr/>
            </a:pPr>
            <a:fld id="{BFA5C8E4-8831-499A-8431-93A0B113E5CC}" type="slidenum">
              <a:rPr lang="en-US" smtClean="0"/>
              <a:pPr algn="ctr">
                <a:defRPr/>
              </a:pPr>
              <a:t>23</a:t>
            </a:fld>
            <a:endParaRPr lang="en-US" dirty="0"/>
          </a:p>
        </p:txBody>
      </p:sp>
      <p:sp>
        <p:nvSpPr>
          <p:cNvPr id="5" name="TextBox 4"/>
          <p:cNvSpPr txBox="1"/>
          <p:nvPr/>
        </p:nvSpPr>
        <p:spPr>
          <a:xfrm>
            <a:off x="2362200" y="2209800"/>
            <a:ext cx="7620000" cy="523220"/>
          </a:xfrm>
          <a:prstGeom prst="rect">
            <a:avLst/>
          </a:prstGeom>
          <a:noFill/>
        </p:spPr>
        <p:txBody>
          <a:bodyPr wrap="square" rtlCol="0">
            <a:spAutoFit/>
          </a:bodyPr>
          <a:lstStyle/>
          <a:p>
            <a:r>
              <a:rPr lang="en-US" sz="2800" dirty="0">
                <a:latin typeface="Calibri" pitchFamily="34" charset="0"/>
              </a:rPr>
              <a:t>Paper:</a:t>
            </a:r>
          </a:p>
        </p:txBody>
      </p:sp>
      <p:sp>
        <p:nvSpPr>
          <p:cNvPr id="6" name="TextBox 5"/>
          <p:cNvSpPr txBox="1"/>
          <p:nvPr/>
        </p:nvSpPr>
        <p:spPr>
          <a:xfrm>
            <a:off x="2819400" y="2895601"/>
            <a:ext cx="7467600" cy="461665"/>
          </a:xfrm>
          <a:prstGeom prst="rect">
            <a:avLst/>
          </a:prstGeom>
          <a:noFill/>
        </p:spPr>
        <p:txBody>
          <a:bodyPr wrap="square" rtlCol="0">
            <a:spAutoFit/>
          </a:bodyPr>
          <a:lstStyle/>
          <a:p>
            <a:r>
              <a:rPr lang="en-US" sz="2400" i="1" dirty="0">
                <a:latin typeface="Calibri" pitchFamily="34" charset="0"/>
              </a:rPr>
              <a:t>A Perspective on Computing Research Management</a:t>
            </a:r>
          </a:p>
        </p:txBody>
      </p:sp>
      <p:sp>
        <p:nvSpPr>
          <p:cNvPr id="7" name="TextBox 6"/>
          <p:cNvSpPr txBox="1"/>
          <p:nvPr/>
        </p:nvSpPr>
        <p:spPr>
          <a:xfrm>
            <a:off x="2819400" y="3810000"/>
            <a:ext cx="7239000" cy="369332"/>
          </a:xfrm>
          <a:prstGeom prst="rect">
            <a:avLst/>
          </a:prstGeom>
          <a:noFill/>
        </p:spPr>
        <p:txBody>
          <a:bodyPr wrap="square" rtlCol="0">
            <a:spAutoFit/>
          </a:bodyPr>
          <a:lstStyle/>
          <a:p>
            <a:r>
              <a:rPr lang="en-US" dirty="0" smtClean="0">
                <a:latin typeface="Calibri" pitchFamily="34" charset="0"/>
              </a:rPr>
              <a:t>Available at </a:t>
            </a:r>
            <a:r>
              <a:rPr lang="en-US" dirty="0" smtClean="0">
                <a:solidFill>
                  <a:schemeClr val="accent2"/>
                </a:solidFill>
                <a:latin typeface="Calibri" pitchFamily="34" charset="0"/>
              </a:rPr>
              <a:t>http://research.microsoft.com/en-us/people/roylevin</a:t>
            </a:r>
            <a:r>
              <a:rPr lang="en-US" dirty="0" smtClean="0">
                <a:latin typeface="Calibri" pitchFamily="34" charset="0"/>
              </a:rPr>
              <a:t> </a:t>
            </a:r>
            <a:endParaRPr lang="en-US" dirty="0">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4" name="Footer Placeholder 3"/>
          <p:cNvSpPr>
            <a:spLocks noGrp="1"/>
          </p:cNvSpPr>
          <p:nvPr>
            <p:ph type="ftr" sz="quarter" idx="11"/>
          </p:nvPr>
        </p:nvSpPr>
        <p:spPr/>
        <p:txBody>
          <a:bodyPr/>
          <a:lstStyle/>
          <a:p>
            <a:pP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lgn="ctr">
              <a:defRPr/>
            </a:pPr>
            <a:fld id="{BFA5C8E4-8831-499A-8431-93A0B113E5CC}" type="slidenum">
              <a:rPr lang="en-US" smtClean="0"/>
              <a:pPr algn="ctr">
                <a:defRPr/>
              </a:pPr>
              <a:t>24</a:t>
            </a:fld>
            <a:endParaRPr lang="en-US" dirty="0"/>
          </a:p>
        </p:txBody>
      </p:sp>
      <p:sp>
        <p:nvSpPr>
          <p:cNvPr id="3" name="Content Placeholder 2"/>
          <p:cNvSpPr>
            <a:spLocks noGrp="1"/>
          </p:cNvSpPr>
          <p:nvPr>
            <p:ph sz="quarter" idx="13"/>
          </p:nvPr>
        </p:nvSpPr>
        <p:spPr/>
        <p:txBody>
          <a:bodyPr/>
          <a:lstStyle/>
          <a:p>
            <a:r>
              <a:rPr lang="en-US" dirty="0" smtClean="0">
                <a:solidFill>
                  <a:schemeClr val="bg2"/>
                </a:solidFill>
              </a:rPr>
              <a:t>The “what” and “why” of computing science research</a:t>
            </a:r>
          </a:p>
          <a:p>
            <a:pPr>
              <a:spcBef>
                <a:spcPts val="5400"/>
              </a:spcBef>
            </a:pPr>
            <a:r>
              <a:rPr lang="en-US" dirty="0" smtClean="0">
                <a:solidFill>
                  <a:schemeClr val="bg2"/>
                </a:solidFill>
              </a:rPr>
              <a:t>Microsoft Research: “why” and “how”</a:t>
            </a:r>
          </a:p>
          <a:p>
            <a:pPr>
              <a:spcBef>
                <a:spcPts val="5400"/>
              </a:spcBef>
            </a:pPr>
            <a:r>
              <a:rPr lang="en-US" dirty="0" smtClean="0"/>
              <a:t>Some research successes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Selected technology </a:t>
            </a:r>
            <a:r>
              <a:rPr lang="en-US" dirty="0"/>
              <a:t>t</a:t>
            </a:r>
            <a:r>
              <a:rPr lang="en-US" dirty="0" smtClean="0"/>
              <a:t>ransfers</a:t>
            </a:r>
          </a:p>
        </p:txBody>
      </p:sp>
      <p:sp>
        <p:nvSpPr>
          <p:cNvPr id="5" name="Footer Placeholder 4"/>
          <p:cNvSpPr>
            <a:spLocks noGrp="1"/>
          </p:cNvSpPr>
          <p:nvPr>
            <p:ph type="ftr" sz="quarter" idx="11"/>
          </p:nvPr>
        </p:nvSpPr>
        <p:spPr/>
        <p:txBody>
          <a:bodyPr/>
          <a:lstStyle/>
          <a:p>
            <a:pPr>
              <a:defRPr/>
            </a:pPr>
            <a:r>
              <a:rPr lang="en-US" smtClean="0"/>
              <a:t>http://research.microsoft.com</a:t>
            </a:r>
            <a:endParaRPr lang="en-US"/>
          </a:p>
        </p:txBody>
      </p:sp>
      <p:sp>
        <p:nvSpPr>
          <p:cNvPr id="10" name="Slide Number Placeholder 9"/>
          <p:cNvSpPr>
            <a:spLocks noGrp="1"/>
          </p:cNvSpPr>
          <p:nvPr>
            <p:ph type="sldNum" sz="quarter" idx="12"/>
          </p:nvPr>
        </p:nvSpPr>
        <p:spPr/>
        <p:txBody>
          <a:bodyPr/>
          <a:lstStyle/>
          <a:p>
            <a:pPr algn="ctr">
              <a:defRPr/>
            </a:pPr>
            <a:fld id="{BFA5C8E4-8831-499A-8431-93A0B113E5CC}" type="slidenum">
              <a:rPr lang="en-US" smtClean="0"/>
              <a:pPr algn="ctr">
                <a:defRPr/>
              </a:pPr>
              <a:t>25</a:t>
            </a:fld>
            <a:endParaRPr lang="en-US" dirty="0"/>
          </a:p>
        </p:txBody>
      </p:sp>
      <p:sp>
        <p:nvSpPr>
          <p:cNvPr id="26627" name="Rectangle 3"/>
          <p:cNvSpPr>
            <a:spLocks noGrp="1" noChangeArrowheads="1"/>
          </p:cNvSpPr>
          <p:nvPr>
            <p:ph sz="quarter" idx="13"/>
          </p:nvPr>
        </p:nvSpPr>
        <p:spPr/>
        <p:txBody>
          <a:bodyPr>
            <a:normAutofit fontScale="77500" lnSpcReduction="20000"/>
          </a:bodyPr>
          <a:lstStyle/>
          <a:p>
            <a:pPr>
              <a:defRPr/>
            </a:pPr>
            <a:r>
              <a:rPr lang="en-US" dirty="0" smtClean="0"/>
              <a:t>Natural language processing</a:t>
            </a:r>
          </a:p>
          <a:p>
            <a:pPr lvl="1">
              <a:defRPr/>
            </a:pPr>
            <a:r>
              <a:rPr lang="en-US" dirty="0" smtClean="0"/>
              <a:t>Office help system</a:t>
            </a:r>
          </a:p>
          <a:p>
            <a:pPr lvl="1">
              <a:defRPr/>
            </a:pPr>
            <a:r>
              <a:rPr lang="en-US" dirty="0" smtClean="0"/>
              <a:t>Knowledge base automated translation</a:t>
            </a:r>
          </a:p>
          <a:p>
            <a:pPr>
              <a:defRPr/>
            </a:pPr>
            <a:r>
              <a:rPr lang="en-US" dirty="0" smtClean="0"/>
              <a:t>Graphics</a:t>
            </a:r>
          </a:p>
          <a:p>
            <a:pPr lvl="1">
              <a:defRPr/>
            </a:pPr>
            <a:r>
              <a:rPr lang="en-US" dirty="0" smtClean="0"/>
              <a:t>Windows Media</a:t>
            </a:r>
          </a:p>
          <a:p>
            <a:pPr lvl="1">
              <a:defRPr/>
            </a:pPr>
            <a:r>
              <a:rPr lang="en-US" dirty="0" smtClean="0"/>
              <a:t>DirectX/Direct3D</a:t>
            </a:r>
          </a:p>
          <a:p>
            <a:pPr lvl="1">
              <a:defRPr/>
            </a:pPr>
            <a:r>
              <a:rPr lang="en-US" dirty="0" smtClean="0"/>
              <a:t>Numerous effect technologies (Xbox)</a:t>
            </a:r>
          </a:p>
          <a:p>
            <a:pPr>
              <a:defRPr/>
            </a:pPr>
            <a:r>
              <a:rPr lang="en-US" dirty="0" smtClean="0"/>
              <a:t>Web search</a:t>
            </a:r>
          </a:p>
          <a:p>
            <a:pPr lvl="1">
              <a:defRPr/>
            </a:pPr>
            <a:r>
              <a:rPr lang="en-US" dirty="0" smtClean="0">
                <a:solidFill>
                  <a:srgbClr val="00B050"/>
                </a:solidFill>
              </a:rPr>
              <a:t>MSN core engine</a:t>
            </a:r>
          </a:p>
          <a:p>
            <a:pPr lvl="1">
              <a:defRPr/>
            </a:pPr>
            <a:r>
              <a:rPr lang="en-US" dirty="0" smtClean="0">
                <a:solidFill>
                  <a:srgbClr val="00B050"/>
                </a:solidFill>
              </a:rPr>
              <a:t>Relevance ranking</a:t>
            </a:r>
          </a:p>
          <a:p>
            <a:pPr lvl="1">
              <a:defRPr/>
            </a:pPr>
            <a:r>
              <a:rPr lang="en-US" dirty="0" smtClean="0">
                <a:solidFill>
                  <a:srgbClr val="00B050"/>
                </a:solidFill>
              </a:rPr>
              <a:t>Spam reduction</a:t>
            </a:r>
          </a:p>
          <a:p>
            <a:pPr lvl="1">
              <a:defRPr/>
            </a:pPr>
            <a:r>
              <a:rPr lang="en-US" dirty="0">
                <a:solidFill>
                  <a:srgbClr val="00B050"/>
                </a:solidFill>
              </a:rPr>
              <a:t>Maps (routing)</a:t>
            </a:r>
          </a:p>
          <a:p>
            <a:pPr lvl="1">
              <a:defRPr/>
            </a:pPr>
            <a:r>
              <a:rPr lang="en-US" dirty="0" smtClean="0">
                <a:solidFill>
                  <a:srgbClr val="00B050"/>
                </a:solidFill>
              </a:rPr>
              <a:t>Intention/Tasks</a:t>
            </a:r>
          </a:p>
          <a:p>
            <a:pPr>
              <a:defRPr/>
            </a:pPr>
            <a:r>
              <a:rPr lang="en-US" dirty="0" smtClean="0"/>
              <a:t>Security</a:t>
            </a:r>
          </a:p>
          <a:p>
            <a:pPr lvl="1">
              <a:defRPr/>
            </a:pPr>
            <a:r>
              <a:rPr lang="en-US" dirty="0" smtClean="0">
                <a:solidFill>
                  <a:srgbClr val="00B050"/>
                </a:solidFill>
              </a:rPr>
              <a:t>Botnet detection (Hotmail)</a:t>
            </a:r>
          </a:p>
        </p:txBody>
      </p:sp>
      <p:sp>
        <p:nvSpPr>
          <p:cNvPr id="4" name="Content Placeholder 3"/>
          <p:cNvSpPr>
            <a:spLocks noGrp="1"/>
          </p:cNvSpPr>
          <p:nvPr>
            <p:ph sz="quarter" idx="14"/>
          </p:nvPr>
        </p:nvSpPr>
        <p:spPr/>
        <p:txBody>
          <a:bodyPr>
            <a:normAutofit fontScale="77500" lnSpcReduction="20000"/>
          </a:bodyPr>
          <a:lstStyle/>
          <a:p>
            <a:pPr>
              <a:defRPr/>
            </a:pPr>
            <a:r>
              <a:rPr lang="en-US" dirty="0" smtClean="0"/>
              <a:t>Large-scale spatial databases</a:t>
            </a:r>
          </a:p>
          <a:p>
            <a:pPr lvl="1">
              <a:defRPr/>
            </a:pPr>
            <a:r>
              <a:rPr lang="en-US" dirty="0" smtClean="0"/>
              <a:t>Bing Maps</a:t>
            </a:r>
          </a:p>
          <a:p>
            <a:pPr>
              <a:defRPr/>
            </a:pPr>
            <a:r>
              <a:rPr lang="en-US" dirty="0" smtClean="0"/>
              <a:t>Machine learning</a:t>
            </a:r>
          </a:p>
          <a:p>
            <a:pPr lvl="1">
              <a:defRPr/>
            </a:pPr>
            <a:r>
              <a:rPr lang="en-US" dirty="0" err="1" smtClean="0"/>
              <a:t>Drivatar</a:t>
            </a:r>
            <a:r>
              <a:rPr lang="en-US" dirty="0" smtClean="0"/>
              <a:t> (</a:t>
            </a:r>
            <a:r>
              <a:rPr lang="en-US" dirty="0" err="1" smtClean="0"/>
              <a:t>Forza</a:t>
            </a:r>
            <a:r>
              <a:rPr lang="en-US" dirty="0" smtClean="0"/>
              <a:t> Motorsport)</a:t>
            </a:r>
          </a:p>
          <a:p>
            <a:pPr lvl="1">
              <a:defRPr/>
            </a:pPr>
            <a:r>
              <a:rPr lang="en-US" dirty="0" smtClean="0"/>
              <a:t>Spam filters in Outlook/Exchange</a:t>
            </a:r>
          </a:p>
          <a:p>
            <a:pPr>
              <a:defRPr/>
            </a:pPr>
            <a:r>
              <a:rPr lang="en-US" dirty="0" smtClean="0"/>
              <a:t>Software development tools</a:t>
            </a:r>
          </a:p>
          <a:p>
            <a:pPr lvl="1">
              <a:defRPr/>
            </a:pPr>
            <a:r>
              <a:rPr lang="en-US" dirty="0" err="1" smtClean="0"/>
              <a:t>PREfix</a:t>
            </a:r>
            <a:r>
              <a:rPr lang="en-US" dirty="0" smtClean="0"/>
              <a:t>/</a:t>
            </a:r>
            <a:r>
              <a:rPr lang="en-US" dirty="0" err="1" smtClean="0"/>
              <a:t>PREfast</a:t>
            </a:r>
            <a:r>
              <a:rPr lang="en-US" dirty="0" smtClean="0"/>
              <a:t> (find security holes)</a:t>
            </a:r>
          </a:p>
          <a:p>
            <a:pPr lvl="1">
              <a:defRPr/>
            </a:pPr>
            <a:r>
              <a:rPr lang="en-US" dirty="0" smtClean="0"/>
              <a:t>Static driver verifier</a:t>
            </a:r>
          </a:p>
          <a:p>
            <a:pPr>
              <a:defRPr/>
            </a:pPr>
            <a:r>
              <a:rPr lang="en-US" dirty="0" smtClean="0"/>
              <a:t>New user interface paradigms</a:t>
            </a:r>
          </a:p>
          <a:p>
            <a:pPr lvl="1">
              <a:defRPr/>
            </a:pPr>
            <a:r>
              <a:rPr lang="en-US" dirty="0" smtClean="0">
                <a:solidFill>
                  <a:srgbClr val="00B050"/>
                </a:solidFill>
              </a:rPr>
              <a:t>Xbox </a:t>
            </a:r>
            <a:r>
              <a:rPr lang="en-US" dirty="0" err="1" smtClean="0">
                <a:solidFill>
                  <a:srgbClr val="00B050"/>
                </a:solidFill>
              </a:rPr>
              <a:t>Kinect</a:t>
            </a:r>
            <a:endParaRPr lang="en-US" dirty="0" smtClean="0">
              <a:solidFill>
                <a:srgbClr val="00B050"/>
              </a:solidFill>
            </a:endParaRPr>
          </a:p>
          <a:p>
            <a:pPr lvl="1">
              <a:defRPr/>
            </a:pPr>
            <a:r>
              <a:rPr lang="en-US" dirty="0" smtClean="0"/>
              <a:t>Microsoft Surface (table-top)</a:t>
            </a:r>
          </a:p>
          <a:p>
            <a:pPr>
              <a:defRPr/>
            </a:pPr>
            <a:r>
              <a:rPr lang="en-US" dirty="0" smtClean="0"/>
              <a:t>Data centers &amp; cloud computing</a:t>
            </a:r>
          </a:p>
          <a:p>
            <a:pPr lvl="1">
              <a:defRPr/>
            </a:pPr>
            <a:r>
              <a:rPr lang="en-US" dirty="0">
                <a:solidFill>
                  <a:srgbClr val="00B050"/>
                </a:solidFill>
              </a:rPr>
              <a:t>Storage infrastructure for Hotmail</a:t>
            </a:r>
          </a:p>
          <a:p>
            <a:pPr lvl="1">
              <a:defRPr/>
            </a:pPr>
            <a:r>
              <a:rPr lang="en-US" dirty="0" smtClean="0">
                <a:solidFill>
                  <a:srgbClr val="00B050"/>
                </a:solidFill>
              </a:rPr>
              <a:t>Erasure codes for Azure storage</a:t>
            </a:r>
          </a:p>
          <a:p>
            <a:pP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Focus areas for MSR Silicon Valley</a:t>
            </a:r>
          </a:p>
        </p:txBody>
      </p:sp>
      <p:sp>
        <p:nvSpPr>
          <p:cNvPr id="4" name="Footer Placeholder 3"/>
          <p:cNvSpPr>
            <a:spLocks noGrp="1"/>
          </p:cNvSpPr>
          <p:nvPr>
            <p:ph type="ftr" sz="quarter" idx="11"/>
          </p:nvPr>
        </p:nvSpPr>
        <p:spPr/>
        <p:txBody>
          <a:bodyPr/>
          <a:lstStyle/>
          <a:p>
            <a:r>
              <a:rPr lang="en-US" smtClean="0"/>
              <a:t>http://research.microsoft.com</a:t>
            </a:r>
            <a:endParaRPr lang="en-US" dirty="0"/>
          </a:p>
        </p:txBody>
      </p:sp>
      <p:sp>
        <p:nvSpPr>
          <p:cNvPr id="8" name="Slide Number Placeholder 7"/>
          <p:cNvSpPr>
            <a:spLocks noGrp="1"/>
          </p:cNvSpPr>
          <p:nvPr>
            <p:ph type="sldNum" sz="quarter" idx="12"/>
          </p:nvPr>
        </p:nvSpPr>
        <p:spPr/>
        <p:txBody>
          <a:bodyPr/>
          <a:lstStyle/>
          <a:p>
            <a:pPr algn="ctr">
              <a:defRPr/>
            </a:pPr>
            <a:fld id="{BFA5C8E4-8831-499A-8431-93A0B113E5CC}" type="slidenum">
              <a:rPr lang="en-US" smtClean="0"/>
              <a:pPr algn="ctr">
                <a:defRPr/>
              </a:pPr>
              <a:t>26</a:t>
            </a:fld>
            <a:endParaRPr lang="en-US" dirty="0"/>
          </a:p>
        </p:txBody>
      </p:sp>
      <p:sp>
        <p:nvSpPr>
          <p:cNvPr id="3" name="Content Placeholder 2"/>
          <p:cNvSpPr>
            <a:spLocks noGrp="1"/>
          </p:cNvSpPr>
          <p:nvPr>
            <p:ph sz="quarter" idx="13"/>
          </p:nvPr>
        </p:nvSpPr>
        <p:spPr/>
        <p:txBody>
          <a:bodyPr/>
          <a:lstStyle/>
          <a:p>
            <a:r>
              <a:rPr lang="en-US" dirty="0" smtClean="0"/>
              <a:t>Distributed systems – </a:t>
            </a:r>
            <a:r>
              <a:rPr lang="en-US" i="1" dirty="0" smtClean="0"/>
              <a:t>e.g., </a:t>
            </a:r>
            <a:r>
              <a:rPr lang="en-US" dirty="0" smtClean="0"/>
              <a:t>Naiad</a:t>
            </a:r>
          </a:p>
          <a:p>
            <a:pPr>
              <a:spcBef>
                <a:spcPts val="1800"/>
              </a:spcBef>
            </a:pPr>
            <a:r>
              <a:rPr lang="en-US" dirty="0" smtClean="0"/>
              <a:t>Security and privacy – </a:t>
            </a:r>
            <a:r>
              <a:rPr lang="en-US" i="1" dirty="0" smtClean="0"/>
              <a:t>e.g., </a:t>
            </a:r>
            <a:r>
              <a:rPr lang="en-US" dirty="0" smtClean="0"/>
              <a:t>differential privacy</a:t>
            </a:r>
          </a:p>
          <a:p>
            <a:pPr>
              <a:spcBef>
                <a:spcPts val="1800"/>
              </a:spcBef>
            </a:pPr>
            <a:r>
              <a:rPr lang="en-US" dirty="0" smtClean="0"/>
              <a:t>Web search – </a:t>
            </a:r>
            <a:r>
              <a:rPr lang="en-US" i="1" dirty="0" smtClean="0"/>
              <a:t>e.g., </a:t>
            </a:r>
            <a:r>
              <a:rPr lang="en-US" dirty="0" smtClean="0"/>
              <a:t>understanding user intent</a:t>
            </a:r>
          </a:p>
          <a:p>
            <a:pPr>
              <a:spcBef>
                <a:spcPts val="1800"/>
              </a:spcBef>
            </a:pPr>
            <a:r>
              <a:rPr lang="en-US" dirty="0" smtClean="0"/>
              <a:t>Computer system architecture – </a:t>
            </a:r>
            <a:r>
              <a:rPr lang="en-US" i="1" dirty="0" smtClean="0"/>
              <a:t>e.g., </a:t>
            </a:r>
            <a:r>
              <a:rPr lang="en-US" dirty="0" smtClean="0"/>
              <a:t>Beehive</a:t>
            </a:r>
          </a:p>
          <a:p>
            <a:pPr>
              <a:spcBef>
                <a:spcPts val="1800"/>
              </a:spcBef>
            </a:pPr>
            <a:r>
              <a:rPr lang="en-US" dirty="0" smtClean="0"/>
              <a:t>Computing theory – </a:t>
            </a:r>
            <a:r>
              <a:rPr lang="en-US" i="1" dirty="0" smtClean="0"/>
              <a:t>e.g., </a:t>
            </a:r>
            <a:r>
              <a:rPr lang="en-US" dirty="0" smtClean="0"/>
              <a:t>shortest path routes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441820" y="3083702"/>
            <a:ext cx="3223862" cy="690597"/>
          </a:xfrm>
          <a:prstGeom prst="rect">
            <a:avLst/>
          </a:prstGeom>
        </p:spPr>
      </p:pic>
      <p:sp>
        <p:nvSpPr>
          <p:cNvPr id="3" name="Text Box 3"/>
          <p:cNvSpPr txBox="1">
            <a:spLocks noChangeArrowheads="1"/>
          </p:cNvSpPr>
          <p:nvPr/>
        </p:nvSpPr>
        <p:spPr bwMode="blackWhite">
          <a:xfrm>
            <a:off x="267684" y="5960018"/>
            <a:ext cx="10758655" cy="606470"/>
          </a:xfrm>
          <a:prstGeom prst="rect">
            <a:avLst/>
          </a:prstGeom>
          <a:noFill/>
          <a:ln w="12700">
            <a:noFill/>
            <a:miter lim="800000"/>
            <a:headEnd type="none" w="sm" len="sm"/>
            <a:tailEnd type="none" w="sm" len="sm"/>
          </a:ln>
          <a:effectLst/>
        </p:spPr>
        <p:txBody>
          <a:bodyPr vert="horz" wrap="square" lIns="179285" tIns="143428" rIns="179285" bIns="143428" numCol="1" anchor="t" anchorCtr="0" compatLnSpc="1">
            <a:prstTxWarp prst="textNoShape">
              <a:avLst/>
            </a:prstTxWarp>
            <a:spAutoFit/>
          </a:bodyPr>
          <a:lstStyle/>
          <a:p>
            <a:pPr defTabSz="913924" fontAlgn="auto">
              <a:spcBef>
                <a:spcPts val="0"/>
              </a:spcBef>
              <a:spcAft>
                <a:spcPts val="0"/>
              </a:spcAft>
            </a:pPr>
            <a:r>
              <a:rPr lang="en-US" sz="686" dirty="0">
                <a:gradFill>
                  <a:gsLst>
                    <a:gs pos="5833">
                      <a:srgbClr val="FFFFFF">
                        <a:lumMod val="50000"/>
                      </a:srgbClr>
                    </a:gs>
                    <a:gs pos="100000">
                      <a:srgbClr val="FFFFFF">
                        <a:lumMod val="50000"/>
                      </a:srgbClr>
                    </a:gs>
                  </a:gsLst>
                  <a:lin ang="5400000" scaled="0"/>
                </a:gradFill>
                <a:latin typeface="Segoe UI"/>
                <a:cs typeface="Segoe UI" pitchFamily="34" charset="0"/>
              </a:rPr>
              <a:t>© 2013 Microsoft Corporation. All rights reserved. Microsoft, Windows and other product names are or may be registered trademarks and/or trademarks in the U.S. and/or other countries.</a:t>
            </a:r>
          </a:p>
          <a:p>
            <a:pPr defTabSz="913924" fontAlgn="auto">
              <a:spcBef>
                <a:spcPts val="0"/>
              </a:spcBef>
              <a:spcAft>
                <a:spcPts val="0"/>
              </a:spcAft>
            </a:pPr>
            <a:r>
              <a:rPr lang="en-US" sz="686" dirty="0">
                <a:gradFill>
                  <a:gsLst>
                    <a:gs pos="5833">
                      <a:srgbClr val="FFFFFF">
                        <a:lumMod val="50000"/>
                      </a:srgbClr>
                    </a:gs>
                    <a:gs pos="100000">
                      <a:srgbClr val="FFFFFF">
                        <a:lumMod val="50000"/>
                      </a:srgbClr>
                    </a:gs>
                  </a:gsLst>
                  <a:lin ang="5400000" scaled="0"/>
                </a:gradFill>
                <a:latin typeface="Segoe UI"/>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extLst>
      <p:ext uri="{BB962C8B-B14F-4D97-AF65-F5344CB8AC3E}">
        <p14:creationId xmlns:p14="http://schemas.microsoft.com/office/powerpoint/2010/main" val="297987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(computing) research?</a:t>
            </a:r>
            <a:endParaRPr lang="en-US" dirty="0"/>
          </a:p>
        </p:txBody>
      </p:sp>
      <p:sp>
        <p:nvSpPr>
          <p:cNvPr id="4" name="Footer Placeholder 3"/>
          <p:cNvSpPr>
            <a:spLocks noGrp="1"/>
          </p:cNvSpPr>
          <p:nvPr>
            <p:ph type="ftr" sz="quarter" idx="11"/>
          </p:nvPr>
        </p:nvSpPr>
        <p:spPr/>
        <p:txBody>
          <a:bodyPr/>
          <a:lstStyle/>
          <a:p>
            <a:pPr>
              <a:defRPr/>
            </a:pPr>
            <a:r>
              <a:rPr lang="en-US" smtClean="0"/>
              <a:t>http://research.microsoft.com</a:t>
            </a:r>
            <a:endParaRPr lang="en-US" dirty="0"/>
          </a:p>
        </p:txBody>
      </p:sp>
      <p:sp>
        <p:nvSpPr>
          <p:cNvPr id="5" name="Slide Number Placeholder 4"/>
          <p:cNvSpPr>
            <a:spLocks noGrp="1"/>
          </p:cNvSpPr>
          <p:nvPr>
            <p:ph type="sldNum" sz="quarter" idx="12"/>
          </p:nvPr>
        </p:nvSpPr>
        <p:spPr/>
        <p:txBody>
          <a:bodyPr/>
          <a:lstStyle/>
          <a:p>
            <a:pPr algn="ctr">
              <a:defRPr/>
            </a:pPr>
            <a:fld id="{BFA5C8E4-8831-499A-8431-93A0B113E5CC}" type="slidenum">
              <a:rPr lang="en-US" smtClean="0"/>
              <a:pPr algn="ctr">
                <a:defRPr/>
              </a:pPr>
              <a:t>3</a:t>
            </a:fld>
            <a:endParaRPr lang="en-US" dirty="0"/>
          </a:p>
        </p:txBody>
      </p:sp>
      <p:sp>
        <p:nvSpPr>
          <p:cNvPr id="3" name="Content Placeholder 2"/>
          <p:cNvSpPr>
            <a:spLocks noGrp="1"/>
          </p:cNvSpPr>
          <p:nvPr>
            <p:ph idx="4294967295"/>
          </p:nvPr>
        </p:nvSpPr>
        <p:spPr>
          <a:xfrm>
            <a:off x="1116013" y="1752600"/>
            <a:ext cx="11075987" cy="4343400"/>
          </a:xfrm>
        </p:spPr>
        <p:txBody>
          <a:bodyPr/>
          <a:lstStyle/>
          <a:p>
            <a:pPr marL="0" indent="0">
              <a:buNone/>
            </a:pPr>
            <a:r>
              <a:rPr lang="en-US" dirty="0" smtClean="0"/>
              <a:t>“Basic” vs. “Applied”?</a:t>
            </a:r>
          </a:p>
          <a:p>
            <a:pPr marL="0" indent="0">
              <a:buNone/>
            </a:pPr>
            <a:r>
              <a:rPr lang="en-US" dirty="0" smtClean="0"/>
              <a:t>“Relevant” vs. “Blue-sky”?</a:t>
            </a:r>
          </a:p>
          <a:p>
            <a:pPr marL="0" indent="0">
              <a:buNone/>
            </a:pPr>
            <a:r>
              <a:rPr lang="en-US" dirty="0" smtClean="0"/>
              <a:t>“Short-term” vs. “Long-term”?</a:t>
            </a:r>
          </a:p>
          <a:p>
            <a:pPr marL="0" indent="0">
              <a:buNone/>
            </a:pPr>
            <a:r>
              <a:rPr lang="en-US" dirty="0" smtClean="0"/>
              <a:t>“Practical” vs. “Theoretical”?</a:t>
            </a:r>
          </a:p>
          <a:p>
            <a:pPr>
              <a:spcBef>
                <a:spcPts val="4200"/>
              </a:spcBef>
              <a:buFont typeface="Wingdings" pitchFamily="2" charset="2"/>
              <a:buChar char="Ø"/>
            </a:pPr>
            <a:r>
              <a:rPr lang="en-US" i="1" dirty="0" smtClean="0"/>
              <a:t>All of the above!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research (simplified)</a:t>
            </a:r>
            <a:endParaRPr lang="en-US" dirty="0"/>
          </a:p>
        </p:txBody>
      </p:sp>
      <p:sp>
        <p:nvSpPr>
          <p:cNvPr id="5" name="Footer Placeholder 4"/>
          <p:cNvSpPr>
            <a:spLocks noGrp="1"/>
          </p:cNvSpPr>
          <p:nvPr>
            <p:ph type="ftr" sz="quarter" idx="11"/>
          </p:nvPr>
        </p:nvSpPr>
        <p:spPr/>
        <p:txBody>
          <a:bodyPr/>
          <a:lstStyle/>
          <a:p>
            <a:pPr>
              <a:defRPr/>
            </a:pPr>
            <a:r>
              <a:rPr lang="en-US" smtClean="0"/>
              <a:t>http://research.microsoft.com</a:t>
            </a:r>
            <a:endParaRPr lang="en-US" dirty="0"/>
          </a:p>
        </p:txBody>
      </p:sp>
      <p:sp>
        <p:nvSpPr>
          <p:cNvPr id="4" name="Slide Number Placeholder 3"/>
          <p:cNvSpPr>
            <a:spLocks noGrp="1"/>
          </p:cNvSpPr>
          <p:nvPr>
            <p:ph type="sldNum" sz="quarter" idx="12"/>
          </p:nvPr>
        </p:nvSpPr>
        <p:spPr/>
        <p:txBody>
          <a:bodyPr/>
          <a:lstStyle/>
          <a:p>
            <a:pPr algn="ctr">
              <a:defRPr/>
            </a:pPr>
            <a:fld id="{BFA5C8E4-8831-499A-8431-93A0B113E5CC}" type="slidenum">
              <a:rPr lang="en-US" smtClean="0"/>
              <a:pPr algn="ctr">
                <a:defRPr/>
              </a:pPr>
              <a:t>4</a:t>
            </a:fld>
            <a:endParaRPr lang="en-US" dirty="0"/>
          </a:p>
        </p:txBody>
      </p:sp>
      <p:cxnSp>
        <p:nvCxnSpPr>
          <p:cNvPr id="7" name="Straight Connector 6"/>
          <p:cNvCxnSpPr/>
          <p:nvPr/>
        </p:nvCxnSpPr>
        <p:spPr bwMode="auto">
          <a:xfrm>
            <a:off x="4208228" y="1097281"/>
            <a:ext cx="0" cy="4667249"/>
          </a:xfrm>
          <a:prstGeom prst="line">
            <a:avLst/>
          </a:prstGeom>
          <a:solidFill>
            <a:schemeClr val="accent1"/>
          </a:solidFill>
          <a:ln w="38100" cap="flat" cmpd="sng" algn="ctr">
            <a:solidFill>
              <a:schemeClr val="tx1"/>
            </a:solidFill>
            <a:prstDash val="solid"/>
            <a:round/>
            <a:headEnd type="arrow" w="med" len="med"/>
            <a:tailEnd type="none" w="med" len="med"/>
          </a:ln>
          <a:effectLst/>
        </p:spPr>
      </p:cxnSp>
      <p:cxnSp>
        <p:nvCxnSpPr>
          <p:cNvPr id="8" name="Straight Connector 7"/>
          <p:cNvCxnSpPr/>
          <p:nvPr/>
        </p:nvCxnSpPr>
        <p:spPr bwMode="auto">
          <a:xfrm flipH="1">
            <a:off x="4208228" y="5764530"/>
            <a:ext cx="5317841" cy="0"/>
          </a:xfrm>
          <a:prstGeom prst="line">
            <a:avLst/>
          </a:prstGeom>
          <a:solidFill>
            <a:schemeClr val="accent1"/>
          </a:solidFill>
          <a:ln w="38100" cap="flat" cmpd="sng" algn="ctr">
            <a:solidFill>
              <a:schemeClr val="tx1"/>
            </a:solidFill>
            <a:prstDash val="solid"/>
            <a:round/>
            <a:headEnd type="arrow" w="med" len="med"/>
            <a:tailEnd type="none" w="med" len="med"/>
          </a:ln>
          <a:effectLst/>
        </p:spPr>
      </p:cxnSp>
      <p:grpSp>
        <p:nvGrpSpPr>
          <p:cNvPr id="30" name="Group 29"/>
          <p:cNvGrpSpPr/>
          <p:nvPr/>
        </p:nvGrpSpPr>
        <p:grpSpPr>
          <a:xfrm>
            <a:off x="4589227" y="1097281"/>
            <a:ext cx="2152649" cy="2152649"/>
            <a:chOff x="4589227" y="1097281"/>
            <a:chExt cx="2152649" cy="2152649"/>
          </a:xfrm>
        </p:grpSpPr>
        <p:sp>
          <p:nvSpPr>
            <p:cNvPr id="17" name="Rectangle 16"/>
            <p:cNvSpPr/>
            <p:nvPr/>
          </p:nvSpPr>
          <p:spPr bwMode="auto">
            <a:xfrm>
              <a:off x="4589227" y="1097281"/>
              <a:ext cx="2152649" cy="2152649"/>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TextBox 12"/>
            <p:cNvSpPr txBox="1"/>
            <p:nvPr/>
          </p:nvSpPr>
          <p:spPr>
            <a:xfrm>
              <a:off x="5060257" y="1988939"/>
              <a:ext cx="1298817" cy="369332"/>
            </a:xfrm>
            <a:prstGeom prst="rect">
              <a:avLst/>
            </a:prstGeom>
            <a:noFill/>
            <a:ln>
              <a:noFill/>
            </a:ln>
          </p:spPr>
          <p:txBody>
            <a:bodyPr wrap="none" rtlCol="0">
              <a:spAutoFit/>
            </a:bodyPr>
            <a:lstStyle/>
            <a:p>
              <a:r>
                <a:rPr lang="en-US" b="1" dirty="0" smtClean="0">
                  <a:solidFill>
                    <a:schemeClr val="bg1"/>
                  </a:solidFill>
                  <a:latin typeface="+mn-lt"/>
                </a:rPr>
                <a:t>Disruptive</a:t>
              </a:r>
              <a:endParaRPr lang="en-US" b="1" dirty="0">
                <a:solidFill>
                  <a:schemeClr val="bg1"/>
                </a:solidFill>
                <a:latin typeface="+mn-lt"/>
              </a:endParaRPr>
            </a:p>
          </p:txBody>
        </p:sp>
      </p:grpSp>
      <p:grpSp>
        <p:nvGrpSpPr>
          <p:cNvPr id="29" name="Group 28"/>
          <p:cNvGrpSpPr/>
          <p:nvPr/>
        </p:nvGrpSpPr>
        <p:grpSpPr>
          <a:xfrm>
            <a:off x="6951428" y="1097281"/>
            <a:ext cx="2152649" cy="2152649"/>
            <a:chOff x="6951428" y="1097281"/>
            <a:chExt cx="2152649" cy="2152649"/>
          </a:xfrm>
        </p:grpSpPr>
        <p:sp>
          <p:nvSpPr>
            <p:cNvPr id="19" name="Rectangle 18"/>
            <p:cNvSpPr/>
            <p:nvPr/>
          </p:nvSpPr>
          <p:spPr bwMode="auto">
            <a:xfrm>
              <a:off x="6951428" y="1097281"/>
              <a:ext cx="2152649" cy="2152649"/>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7509021" y="1988939"/>
              <a:ext cx="1109599" cy="369332"/>
            </a:xfrm>
            <a:prstGeom prst="rect">
              <a:avLst/>
            </a:prstGeom>
            <a:noFill/>
            <a:ln>
              <a:noFill/>
            </a:ln>
          </p:spPr>
          <p:txBody>
            <a:bodyPr wrap="none" rtlCol="0">
              <a:spAutoFit/>
            </a:bodyPr>
            <a:lstStyle/>
            <a:p>
              <a:r>
                <a:rPr lang="en-US" b="1" dirty="0" smtClean="0">
                  <a:solidFill>
                    <a:schemeClr val="bg1"/>
                  </a:solidFill>
                  <a:latin typeface="+mn-lt"/>
                </a:rPr>
                <a:t>Blue Sky</a:t>
              </a:r>
              <a:endParaRPr lang="en-US" b="1" dirty="0">
                <a:solidFill>
                  <a:schemeClr val="bg1"/>
                </a:solidFill>
                <a:latin typeface="+mn-lt"/>
              </a:endParaRPr>
            </a:p>
          </p:txBody>
        </p:sp>
      </p:grpSp>
      <p:grpSp>
        <p:nvGrpSpPr>
          <p:cNvPr id="32" name="Group 31"/>
          <p:cNvGrpSpPr/>
          <p:nvPr/>
        </p:nvGrpSpPr>
        <p:grpSpPr>
          <a:xfrm>
            <a:off x="6951428" y="3395345"/>
            <a:ext cx="2152649" cy="2152649"/>
            <a:chOff x="6951428" y="3395345"/>
            <a:chExt cx="2152649" cy="2152649"/>
          </a:xfrm>
        </p:grpSpPr>
        <p:sp>
          <p:nvSpPr>
            <p:cNvPr id="20" name="Rectangle 19"/>
            <p:cNvSpPr/>
            <p:nvPr/>
          </p:nvSpPr>
          <p:spPr bwMode="auto">
            <a:xfrm>
              <a:off x="6951428" y="3395345"/>
              <a:ext cx="2152649" cy="2152649"/>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TextBox 15"/>
            <p:cNvSpPr txBox="1"/>
            <p:nvPr/>
          </p:nvSpPr>
          <p:spPr>
            <a:xfrm>
              <a:off x="7396810" y="4287003"/>
              <a:ext cx="1321196" cy="369332"/>
            </a:xfrm>
            <a:prstGeom prst="rect">
              <a:avLst/>
            </a:prstGeom>
            <a:noFill/>
            <a:ln>
              <a:noFill/>
            </a:ln>
          </p:spPr>
          <p:txBody>
            <a:bodyPr wrap="none" rtlCol="0">
              <a:spAutoFit/>
            </a:bodyPr>
            <a:lstStyle/>
            <a:p>
              <a:r>
                <a:rPr lang="en-US" b="1" dirty="0" smtClean="0">
                  <a:solidFill>
                    <a:schemeClr val="bg1"/>
                  </a:solidFill>
                  <a:latin typeface="+mn-lt"/>
                </a:rPr>
                <a:t>Sustaining</a:t>
              </a:r>
              <a:endParaRPr lang="en-US" b="1" dirty="0">
                <a:solidFill>
                  <a:schemeClr val="bg1"/>
                </a:solidFill>
                <a:latin typeface="+mn-lt"/>
              </a:endParaRPr>
            </a:p>
          </p:txBody>
        </p:sp>
      </p:grpSp>
      <p:sp>
        <p:nvSpPr>
          <p:cNvPr id="21" name="TextBox 20"/>
          <p:cNvSpPr txBox="1"/>
          <p:nvPr/>
        </p:nvSpPr>
        <p:spPr>
          <a:xfrm>
            <a:off x="4422661" y="5814298"/>
            <a:ext cx="1280735" cy="369332"/>
          </a:xfrm>
          <a:prstGeom prst="rect">
            <a:avLst/>
          </a:prstGeom>
          <a:noFill/>
        </p:spPr>
        <p:txBody>
          <a:bodyPr wrap="none" rtlCol="0">
            <a:spAutoFit/>
          </a:bodyPr>
          <a:lstStyle/>
          <a:p>
            <a:r>
              <a:rPr lang="en-US" dirty="0">
                <a:latin typeface="+mn-lt"/>
              </a:rPr>
              <a:t>s</a:t>
            </a:r>
            <a:r>
              <a:rPr lang="en-US" dirty="0" smtClean="0">
                <a:latin typeface="+mn-lt"/>
              </a:rPr>
              <a:t>hort-term</a:t>
            </a:r>
            <a:endParaRPr lang="en-US" dirty="0">
              <a:latin typeface="+mn-lt"/>
            </a:endParaRPr>
          </a:p>
        </p:txBody>
      </p:sp>
      <p:sp>
        <p:nvSpPr>
          <p:cNvPr id="22" name="TextBox 21"/>
          <p:cNvSpPr txBox="1"/>
          <p:nvPr/>
        </p:nvSpPr>
        <p:spPr>
          <a:xfrm>
            <a:off x="8450885" y="5829538"/>
            <a:ext cx="1209947" cy="369332"/>
          </a:xfrm>
          <a:prstGeom prst="rect">
            <a:avLst/>
          </a:prstGeom>
          <a:noFill/>
        </p:spPr>
        <p:txBody>
          <a:bodyPr wrap="none" rtlCol="0">
            <a:spAutoFit/>
          </a:bodyPr>
          <a:lstStyle/>
          <a:p>
            <a:r>
              <a:rPr lang="en-US" dirty="0">
                <a:latin typeface="+mn-lt"/>
              </a:rPr>
              <a:t>l</a:t>
            </a:r>
            <a:r>
              <a:rPr lang="en-US" dirty="0" smtClean="0">
                <a:latin typeface="+mn-lt"/>
              </a:rPr>
              <a:t>ong-term</a:t>
            </a:r>
            <a:endParaRPr lang="en-US" dirty="0">
              <a:latin typeface="+mn-lt"/>
            </a:endParaRPr>
          </a:p>
        </p:txBody>
      </p:sp>
      <p:sp>
        <p:nvSpPr>
          <p:cNvPr id="23" name="TextBox 22"/>
          <p:cNvSpPr txBox="1"/>
          <p:nvPr/>
        </p:nvSpPr>
        <p:spPr>
          <a:xfrm>
            <a:off x="2603138" y="1237100"/>
            <a:ext cx="1441420" cy="369332"/>
          </a:xfrm>
          <a:prstGeom prst="rect">
            <a:avLst/>
          </a:prstGeom>
          <a:noFill/>
        </p:spPr>
        <p:txBody>
          <a:bodyPr wrap="none" rtlCol="0">
            <a:spAutoFit/>
          </a:bodyPr>
          <a:lstStyle/>
          <a:p>
            <a:r>
              <a:rPr lang="en-US" dirty="0">
                <a:latin typeface="+mn-lt"/>
              </a:rPr>
              <a:t>o</a:t>
            </a:r>
            <a:r>
              <a:rPr lang="en-US" dirty="0" smtClean="0">
                <a:latin typeface="+mn-lt"/>
              </a:rPr>
              <a:t>pen-ended</a:t>
            </a:r>
            <a:endParaRPr lang="en-US" dirty="0">
              <a:latin typeface="+mn-lt"/>
            </a:endParaRPr>
          </a:p>
        </p:txBody>
      </p:sp>
      <p:sp>
        <p:nvSpPr>
          <p:cNvPr id="24" name="TextBox 23"/>
          <p:cNvSpPr txBox="1"/>
          <p:nvPr/>
        </p:nvSpPr>
        <p:spPr>
          <a:xfrm>
            <a:off x="2831438" y="5265540"/>
            <a:ext cx="970587" cy="369332"/>
          </a:xfrm>
          <a:prstGeom prst="rect">
            <a:avLst/>
          </a:prstGeom>
          <a:noFill/>
        </p:spPr>
        <p:txBody>
          <a:bodyPr wrap="none" rtlCol="0">
            <a:spAutoFit/>
          </a:bodyPr>
          <a:lstStyle/>
          <a:p>
            <a:r>
              <a:rPr lang="en-US" dirty="0">
                <a:latin typeface="+mn-lt"/>
              </a:rPr>
              <a:t>r</a:t>
            </a:r>
            <a:r>
              <a:rPr lang="en-US" dirty="0" smtClean="0">
                <a:latin typeface="+mn-lt"/>
              </a:rPr>
              <a:t>eactive</a:t>
            </a:r>
            <a:endParaRPr lang="en-US" dirty="0">
              <a:latin typeface="+mn-lt"/>
            </a:endParaRPr>
          </a:p>
        </p:txBody>
      </p:sp>
      <p:grpSp>
        <p:nvGrpSpPr>
          <p:cNvPr id="31" name="Group 30"/>
          <p:cNvGrpSpPr/>
          <p:nvPr/>
        </p:nvGrpSpPr>
        <p:grpSpPr>
          <a:xfrm>
            <a:off x="4589227" y="3395345"/>
            <a:ext cx="2152649" cy="2152649"/>
            <a:chOff x="4589227" y="3395345"/>
            <a:chExt cx="2152649" cy="2152649"/>
          </a:xfrm>
        </p:grpSpPr>
        <p:sp>
          <p:nvSpPr>
            <p:cNvPr id="18" name="Rectangle 17"/>
            <p:cNvSpPr/>
            <p:nvPr/>
          </p:nvSpPr>
          <p:spPr bwMode="auto">
            <a:xfrm>
              <a:off x="4589227" y="3395345"/>
              <a:ext cx="2152649" cy="2152649"/>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TextBox 14"/>
            <p:cNvSpPr txBox="1"/>
            <p:nvPr/>
          </p:nvSpPr>
          <p:spPr>
            <a:xfrm>
              <a:off x="4739657" y="4287003"/>
              <a:ext cx="1960793" cy="369332"/>
            </a:xfrm>
            <a:prstGeom prst="rect">
              <a:avLst/>
            </a:prstGeom>
            <a:noFill/>
            <a:ln>
              <a:noFill/>
            </a:ln>
          </p:spPr>
          <p:txBody>
            <a:bodyPr wrap="none" rtlCol="0">
              <a:spAutoFit/>
            </a:bodyPr>
            <a:lstStyle/>
            <a:p>
              <a:r>
                <a:rPr lang="en-US" b="1" dirty="0" smtClean="0">
                  <a:solidFill>
                    <a:schemeClr val="bg1"/>
                  </a:solidFill>
                  <a:latin typeface="+mn-lt"/>
                </a:rPr>
                <a:t>Mission-focused</a:t>
              </a:r>
              <a:endParaRPr lang="en-US" b="1" dirty="0">
                <a:solidFill>
                  <a:schemeClr val="bg1"/>
                </a:solidFill>
                <a:latin typeface="+mn-lt"/>
              </a:endParaRPr>
            </a:p>
          </p:txBody>
        </p:sp>
      </p:grpSp>
      <p:grpSp>
        <p:nvGrpSpPr>
          <p:cNvPr id="42" name="Group 41"/>
          <p:cNvGrpSpPr/>
          <p:nvPr/>
        </p:nvGrpSpPr>
        <p:grpSpPr>
          <a:xfrm>
            <a:off x="4797584" y="1624489"/>
            <a:ext cx="4098137" cy="3570923"/>
            <a:chOff x="350945" y="1897263"/>
            <a:chExt cx="3576868" cy="3088640"/>
          </a:xfrm>
          <a:solidFill>
            <a:srgbClr val="00B050">
              <a:alpha val="50196"/>
            </a:srgbClr>
          </a:solidFill>
        </p:grpSpPr>
        <p:sp>
          <p:nvSpPr>
            <p:cNvPr id="40" name="Freeform 39"/>
            <p:cNvSpPr/>
            <p:nvPr/>
          </p:nvSpPr>
          <p:spPr bwMode="auto">
            <a:xfrm>
              <a:off x="350945" y="1897263"/>
              <a:ext cx="3576868" cy="3088640"/>
            </a:xfrm>
            <a:custGeom>
              <a:avLst/>
              <a:gdLst>
                <a:gd name="connsiteX0" fmla="*/ 833668 w 3576868"/>
                <a:gd name="connsiteY0" fmla="*/ 50800 h 3088640"/>
                <a:gd name="connsiteX1" fmla="*/ 752388 w 3576868"/>
                <a:gd name="connsiteY1" fmla="*/ 71120 h 3088640"/>
                <a:gd name="connsiteX2" fmla="*/ 640628 w 3576868"/>
                <a:gd name="connsiteY2" fmla="*/ 142240 h 3088640"/>
                <a:gd name="connsiteX3" fmla="*/ 559348 w 3576868"/>
                <a:gd name="connsiteY3" fmla="*/ 162560 h 3088640"/>
                <a:gd name="connsiteX4" fmla="*/ 518708 w 3576868"/>
                <a:gd name="connsiteY4" fmla="*/ 172720 h 3088640"/>
                <a:gd name="connsiteX5" fmla="*/ 467908 w 3576868"/>
                <a:gd name="connsiteY5" fmla="*/ 193040 h 3088640"/>
                <a:gd name="connsiteX6" fmla="*/ 437428 w 3576868"/>
                <a:gd name="connsiteY6" fmla="*/ 223520 h 3088640"/>
                <a:gd name="connsiteX7" fmla="*/ 427268 w 3576868"/>
                <a:gd name="connsiteY7" fmla="*/ 254000 h 3088640"/>
                <a:gd name="connsiteX8" fmla="*/ 406948 w 3576868"/>
                <a:gd name="connsiteY8" fmla="*/ 294640 h 3088640"/>
                <a:gd name="connsiteX9" fmla="*/ 376468 w 3576868"/>
                <a:gd name="connsiteY9" fmla="*/ 365760 h 3088640"/>
                <a:gd name="connsiteX10" fmla="*/ 386628 w 3576868"/>
                <a:gd name="connsiteY10" fmla="*/ 538480 h 3088640"/>
                <a:gd name="connsiteX11" fmla="*/ 386628 w 3576868"/>
                <a:gd name="connsiteY11" fmla="*/ 731520 h 3088640"/>
                <a:gd name="connsiteX12" fmla="*/ 376468 w 3576868"/>
                <a:gd name="connsiteY12" fmla="*/ 762000 h 3088640"/>
                <a:gd name="connsiteX13" fmla="*/ 366308 w 3576868"/>
                <a:gd name="connsiteY13" fmla="*/ 802640 h 3088640"/>
                <a:gd name="connsiteX14" fmla="*/ 335828 w 3576868"/>
                <a:gd name="connsiteY14" fmla="*/ 843280 h 3088640"/>
                <a:gd name="connsiteX15" fmla="*/ 305348 w 3576868"/>
                <a:gd name="connsiteY15" fmla="*/ 904240 h 3088640"/>
                <a:gd name="connsiteX16" fmla="*/ 264708 w 3576868"/>
                <a:gd name="connsiteY16" fmla="*/ 944880 h 3088640"/>
                <a:gd name="connsiteX17" fmla="*/ 224068 w 3576868"/>
                <a:gd name="connsiteY17" fmla="*/ 1005840 h 3088640"/>
                <a:gd name="connsiteX18" fmla="*/ 183428 w 3576868"/>
                <a:gd name="connsiteY18" fmla="*/ 1036320 h 3088640"/>
                <a:gd name="connsiteX19" fmla="*/ 112308 w 3576868"/>
                <a:gd name="connsiteY19" fmla="*/ 1087120 h 3088640"/>
                <a:gd name="connsiteX20" fmla="*/ 81828 w 3576868"/>
                <a:gd name="connsiteY20" fmla="*/ 1117600 h 3088640"/>
                <a:gd name="connsiteX21" fmla="*/ 31028 w 3576868"/>
                <a:gd name="connsiteY21" fmla="*/ 1137920 h 3088640"/>
                <a:gd name="connsiteX22" fmla="*/ 548 w 3576868"/>
                <a:gd name="connsiteY22" fmla="*/ 1229360 h 3088640"/>
                <a:gd name="connsiteX23" fmla="*/ 10708 w 3576868"/>
                <a:gd name="connsiteY23" fmla="*/ 1300480 h 3088640"/>
                <a:gd name="connsiteX24" fmla="*/ 41188 w 3576868"/>
                <a:gd name="connsiteY24" fmla="*/ 1351280 h 3088640"/>
                <a:gd name="connsiteX25" fmla="*/ 71668 w 3576868"/>
                <a:gd name="connsiteY25" fmla="*/ 1412240 h 3088640"/>
                <a:gd name="connsiteX26" fmla="*/ 102148 w 3576868"/>
                <a:gd name="connsiteY26" fmla="*/ 1463040 h 3088640"/>
                <a:gd name="connsiteX27" fmla="*/ 112308 w 3576868"/>
                <a:gd name="connsiteY27" fmla="*/ 1493520 h 3088640"/>
                <a:gd name="connsiteX28" fmla="*/ 132628 w 3576868"/>
                <a:gd name="connsiteY28" fmla="*/ 1524000 h 3088640"/>
                <a:gd name="connsiteX29" fmla="*/ 163108 w 3576868"/>
                <a:gd name="connsiteY29" fmla="*/ 1615440 h 3088640"/>
                <a:gd name="connsiteX30" fmla="*/ 203748 w 3576868"/>
                <a:gd name="connsiteY30" fmla="*/ 1666240 h 3088640"/>
                <a:gd name="connsiteX31" fmla="*/ 224068 w 3576868"/>
                <a:gd name="connsiteY31" fmla="*/ 1747520 h 3088640"/>
                <a:gd name="connsiteX32" fmla="*/ 244388 w 3576868"/>
                <a:gd name="connsiteY32" fmla="*/ 1828800 h 3088640"/>
                <a:gd name="connsiteX33" fmla="*/ 274868 w 3576868"/>
                <a:gd name="connsiteY33" fmla="*/ 2153920 h 3088640"/>
                <a:gd name="connsiteX34" fmla="*/ 295188 w 3576868"/>
                <a:gd name="connsiteY34" fmla="*/ 2194560 h 3088640"/>
                <a:gd name="connsiteX35" fmla="*/ 305348 w 3576868"/>
                <a:gd name="connsiteY35" fmla="*/ 2235200 h 3088640"/>
                <a:gd name="connsiteX36" fmla="*/ 315508 w 3576868"/>
                <a:gd name="connsiteY36" fmla="*/ 2265680 h 3088640"/>
                <a:gd name="connsiteX37" fmla="*/ 315508 w 3576868"/>
                <a:gd name="connsiteY37" fmla="*/ 2479040 h 3088640"/>
                <a:gd name="connsiteX38" fmla="*/ 305348 w 3576868"/>
                <a:gd name="connsiteY38" fmla="*/ 2509520 h 3088640"/>
                <a:gd name="connsiteX39" fmla="*/ 244388 w 3576868"/>
                <a:gd name="connsiteY39" fmla="*/ 2580640 h 3088640"/>
                <a:gd name="connsiteX40" fmla="*/ 244388 w 3576868"/>
                <a:gd name="connsiteY40" fmla="*/ 2773680 h 3088640"/>
                <a:gd name="connsiteX41" fmla="*/ 356148 w 3576868"/>
                <a:gd name="connsiteY41" fmla="*/ 2875280 h 3088640"/>
                <a:gd name="connsiteX42" fmla="*/ 396788 w 3576868"/>
                <a:gd name="connsiteY42" fmla="*/ 2905760 h 3088640"/>
                <a:gd name="connsiteX43" fmla="*/ 447588 w 3576868"/>
                <a:gd name="connsiteY43" fmla="*/ 2926080 h 3088640"/>
                <a:gd name="connsiteX44" fmla="*/ 539028 w 3576868"/>
                <a:gd name="connsiteY44" fmla="*/ 2946400 h 3088640"/>
                <a:gd name="connsiteX45" fmla="*/ 762548 w 3576868"/>
                <a:gd name="connsiteY45" fmla="*/ 3017520 h 3088640"/>
                <a:gd name="connsiteX46" fmla="*/ 813348 w 3576868"/>
                <a:gd name="connsiteY46" fmla="*/ 3037840 h 3088640"/>
                <a:gd name="connsiteX47" fmla="*/ 853988 w 3576868"/>
                <a:gd name="connsiteY47" fmla="*/ 3048000 h 3088640"/>
                <a:gd name="connsiteX48" fmla="*/ 904788 w 3576868"/>
                <a:gd name="connsiteY48" fmla="*/ 3068320 h 3088640"/>
                <a:gd name="connsiteX49" fmla="*/ 955588 w 3576868"/>
                <a:gd name="connsiteY49" fmla="*/ 3078480 h 3088640"/>
                <a:gd name="connsiteX50" fmla="*/ 986068 w 3576868"/>
                <a:gd name="connsiteY50" fmla="*/ 3088640 h 3088640"/>
                <a:gd name="connsiteX51" fmla="*/ 1107988 w 3576868"/>
                <a:gd name="connsiteY51" fmla="*/ 3078480 h 3088640"/>
                <a:gd name="connsiteX52" fmla="*/ 1168948 w 3576868"/>
                <a:gd name="connsiteY52" fmla="*/ 3068320 h 3088640"/>
                <a:gd name="connsiteX53" fmla="*/ 1748068 w 3576868"/>
                <a:gd name="connsiteY53" fmla="*/ 3048000 h 3088640"/>
                <a:gd name="connsiteX54" fmla="*/ 1819188 w 3576868"/>
                <a:gd name="connsiteY54" fmla="*/ 2936240 h 3088640"/>
                <a:gd name="connsiteX55" fmla="*/ 1849668 w 3576868"/>
                <a:gd name="connsiteY55" fmla="*/ 2672080 h 3088640"/>
                <a:gd name="connsiteX56" fmla="*/ 1859828 w 3576868"/>
                <a:gd name="connsiteY56" fmla="*/ 2600960 h 3088640"/>
                <a:gd name="connsiteX57" fmla="*/ 1971588 w 3576868"/>
                <a:gd name="connsiteY57" fmla="*/ 2580640 h 3088640"/>
                <a:gd name="connsiteX58" fmla="*/ 2459268 w 3576868"/>
                <a:gd name="connsiteY58" fmla="*/ 2600960 h 3088640"/>
                <a:gd name="connsiteX59" fmla="*/ 2520228 w 3576868"/>
                <a:gd name="connsiteY59" fmla="*/ 2611120 h 3088640"/>
                <a:gd name="connsiteX60" fmla="*/ 2571028 w 3576868"/>
                <a:gd name="connsiteY60" fmla="*/ 2631440 h 3088640"/>
                <a:gd name="connsiteX61" fmla="*/ 2611668 w 3576868"/>
                <a:gd name="connsiteY61" fmla="*/ 2712720 h 3088640"/>
                <a:gd name="connsiteX62" fmla="*/ 2631988 w 3576868"/>
                <a:gd name="connsiteY62" fmla="*/ 2773680 h 3088640"/>
                <a:gd name="connsiteX63" fmla="*/ 2652308 w 3576868"/>
                <a:gd name="connsiteY63" fmla="*/ 2814320 h 3088640"/>
                <a:gd name="connsiteX64" fmla="*/ 2692948 w 3576868"/>
                <a:gd name="connsiteY64" fmla="*/ 2895600 h 3088640"/>
                <a:gd name="connsiteX65" fmla="*/ 2723428 w 3576868"/>
                <a:gd name="connsiteY65" fmla="*/ 2936240 h 3088640"/>
                <a:gd name="connsiteX66" fmla="*/ 2753908 w 3576868"/>
                <a:gd name="connsiteY66" fmla="*/ 2946400 h 3088640"/>
                <a:gd name="connsiteX67" fmla="*/ 2865668 w 3576868"/>
                <a:gd name="connsiteY67" fmla="*/ 2976880 h 3088640"/>
                <a:gd name="connsiteX68" fmla="*/ 3079028 w 3576868"/>
                <a:gd name="connsiteY68" fmla="*/ 2966720 h 3088640"/>
                <a:gd name="connsiteX69" fmla="*/ 3180628 w 3576868"/>
                <a:gd name="connsiteY69" fmla="*/ 2936240 h 3088640"/>
                <a:gd name="connsiteX70" fmla="*/ 3272068 w 3576868"/>
                <a:gd name="connsiteY70" fmla="*/ 2885440 h 3088640"/>
                <a:gd name="connsiteX71" fmla="*/ 3292388 w 3576868"/>
                <a:gd name="connsiteY71" fmla="*/ 2854960 h 3088640"/>
                <a:gd name="connsiteX72" fmla="*/ 3302548 w 3576868"/>
                <a:gd name="connsiteY72" fmla="*/ 2824480 h 3088640"/>
                <a:gd name="connsiteX73" fmla="*/ 3322868 w 3576868"/>
                <a:gd name="connsiteY73" fmla="*/ 2651760 h 3088640"/>
                <a:gd name="connsiteX74" fmla="*/ 3353348 w 3576868"/>
                <a:gd name="connsiteY74" fmla="*/ 2550160 h 3088640"/>
                <a:gd name="connsiteX75" fmla="*/ 3383828 w 3576868"/>
                <a:gd name="connsiteY75" fmla="*/ 2489200 h 3088640"/>
                <a:gd name="connsiteX76" fmla="*/ 3434628 w 3576868"/>
                <a:gd name="connsiteY76" fmla="*/ 2387600 h 3088640"/>
                <a:gd name="connsiteX77" fmla="*/ 3475268 w 3576868"/>
                <a:gd name="connsiteY77" fmla="*/ 2316480 h 3088640"/>
                <a:gd name="connsiteX78" fmla="*/ 3505748 w 3576868"/>
                <a:gd name="connsiteY78" fmla="*/ 2296160 h 3088640"/>
                <a:gd name="connsiteX79" fmla="*/ 3526068 w 3576868"/>
                <a:gd name="connsiteY79" fmla="*/ 2265680 h 3088640"/>
                <a:gd name="connsiteX80" fmla="*/ 3566708 w 3576868"/>
                <a:gd name="connsiteY80" fmla="*/ 2174240 h 3088640"/>
                <a:gd name="connsiteX81" fmla="*/ 3576868 w 3576868"/>
                <a:gd name="connsiteY81" fmla="*/ 2143760 h 3088640"/>
                <a:gd name="connsiteX82" fmla="*/ 3566708 w 3576868"/>
                <a:gd name="connsiteY82" fmla="*/ 1879600 h 3088640"/>
                <a:gd name="connsiteX83" fmla="*/ 3505748 w 3576868"/>
                <a:gd name="connsiteY83" fmla="*/ 1737360 h 3088640"/>
                <a:gd name="connsiteX84" fmla="*/ 3485428 w 3576868"/>
                <a:gd name="connsiteY84" fmla="*/ 1686560 h 3088640"/>
                <a:gd name="connsiteX85" fmla="*/ 3475268 w 3576868"/>
                <a:gd name="connsiteY85" fmla="*/ 1615440 h 3088640"/>
                <a:gd name="connsiteX86" fmla="*/ 3465108 w 3576868"/>
                <a:gd name="connsiteY86" fmla="*/ 1574800 h 3088640"/>
                <a:gd name="connsiteX87" fmla="*/ 3475268 w 3576868"/>
                <a:gd name="connsiteY87" fmla="*/ 1391920 h 3088640"/>
                <a:gd name="connsiteX88" fmla="*/ 3495588 w 3576868"/>
                <a:gd name="connsiteY88" fmla="*/ 1330960 h 3088640"/>
                <a:gd name="connsiteX89" fmla="*/ 3505748 w 3576868"/>
                <a:gd name="connsiteY89" fmla="*/ 1290320 h 3088640"/>
                <a:gd name="connsiteX90" fmla="*/ 3566708 w 3576868"/>
                <a:gd name="connsiteY90" fmla="*/ 1137920 h 3088640"/>
                <a:gd name="connsiteX91" fmla="*/ 3556548 w 3576868"/>
                <a:gd name="connsiteY91" fmla="*/ 1087120 h 3088640"/>
                <a:gd name="connsiteX92" fmla="*/ 3515908 w 3576868"/>
                <a:gd name="connsiteY92" fmla="*/ 1056640 h 3088640"/>
                <a:gd name="connsiteX93" fmla="*/ 3424468 w 3576868"/>
                <a:gd name="connsiteY93" fmla="*/ 1016000 h 3088640"/>
                <a:gd name="connsiteX94" fmla="*/ 3363508 w 3576868"/>
                <a:gd name="connsiteY94" fmla="*/ 955040 h 3088640"/>
                <a:gd name="connsiteX95" fmla="*/ 3312708 w 3576868"/>
                <a:gd name="connsiteY95" fmla="*/ 894080 h 3088640"/>
                <a:gd name="connsiteX96" fmla="*/ 3302548 w 3576868"/>
                <a:gd name="connsiteY96" fmla="*/ 853440 h 3088640"/>
                <a:gd name="connsiteX97" fmla="*/ 3353348 w 3576868"/>
                <a:gd name="connsiteY97" fmla="*/ 741680 h 3088640"/>
                <a:gd name="connsiteX98" fmla="*/ 3383828 w 3576868"/>
                <a:gd name="connsiteY98" fmla="*/ 660400 h 3088640"/>
                <a:gd name="connsiteX99" fmla="*/ 3363508 w 3576868"/>
                <a:gd name="connsiteY99" fmla="*/ 528320 h 3088640"/>
                <a:gd name="connsiteX100" fmla="*/ 3333028 w 3576868"/>
                <a:gd name="connsiteY100" fmla="*/ 497840 h 3088640"/>
                <a:gd name="connsiteX101" fmla="*/ 3302548 w 3576868"/>
                <a:gd name="connsiteY101" fmla="*/ 457200 h 3088640"/>
                <a:gd name="connsiteX102" fmla="*/ 3282228 w 3576868"/>
                <a:gd name="connsiteY102" fmla="*/ 365760 h 3088640"/>
                <a:gd name="connsiteX103" fmla="*/ 3272068 w 3576868"/>
                <a:gd name="connsiteY103" fmla="*/ 314960 h 3088640"/>
                <a:gd name="connsiteX104" fmla="*/ 3231428 w 3576868"/>
                <a:gd name="connsiteY104" fmla="*/ 233680 h 3088640"/>
                <a:gd name="connsiteX105" fmla="*/ 3190788 w 3576868"/>
                <a:gd name="connsiteY105" fmla="*/ 152400 h 3088640"/>
                <a:gd name="connsiteX106" fmla="*/ 3119668 w 3576868"/>
                <a:gd name="connsiteY106" fmla="*/ 91440 h 3088640"/>
                <a:gd name="connsiteX107" fmla="*/ 2926628 w 3576868"/>
                <a:gd name="connsiteY107" fmla="*/ 71120 h 3088640"/>
                <a:gd name="connsiteX108" fmla="*/ 2743748 w 3576868"/>
                <a:gd name="connsiteY108" fmla="*/ 81280 h 3088640"/>
                <a:gd name="connsiteX109" fmla="*/ 2296708 w 3576868"/>
                <a:gd name="connsiteY109" fmla="*/ 60960 h 3088640"/>
                <a:gd name="connsiteX110" fmla="*/ 2205268 w 3576868"/>
                <a:gd name="connsiteY110" fmla="*/ 10160 h 3088640"/>
                <a:gd name="connsiteX111" fmla="*/ 2164628 w 3576868"/>
                <a:gd name="connsiteY111" fmla="*/ 0 h 3088640"/>
                <a:gd name="connsiteX112" fmla="*/ 2154468 w 3576868"/>
                <a:gd name="connsiteY112" fmla="*/ 30480 h 3088640"/>
                <a:gd name="connsiteX113" fmla="*/ 2134148 w 3576868"/>
                <a:gd name="connsiteY113" fmla="*/ 162560 h 3088640"/>
                <a:gd name="connsiteX114" fmla="*/ 2103668 w 3576868"/>
                <a:gd name="connsiteY114" fmla="*/ 193040 h 3088640"/>
                <a:gd name="connsiteX115" fmla="*/ 2012228 w 3576868"/>
                <a:gd name="connsiteY115" fmla="*/ 182880 h 3088640"/>
                <a:gd name="connsiteX116" fmla="*/ 1981748 w 3576868"/>
                <a:gd name="connsiteY116" fmla="*/ 172720 h 3088640"/>
                <a:gd name="connsiteX117" fmla="*/ 1839508 w 3576868"/>
                <a:gd name="connsiteY117" fmla="*/ 152400 h 3088640"/>
                <a:gd name="connsiteX118" fmla="*/ 1778548 w 3576868"/>
                <a:gd name="connsiteY118" fmla="*/ 132080 h 3088640"/>
                <a:gd name="connsiteX119" fmla="*/ 1717588 w 3576868"/>
                <a:gd name="connsiteY119" fmla="*/ 101600 h 3088640"/>
                <a:gd name="connsiteX120" fmla="*/ 1666788 w 3576868"/>
                <a:gd name="connsiteY120" fmla="*/ 71120 h 3088640"/>
                <a:gd name="connsiteX121" fmla="*/ 1575348 w 3576868"/>
                <a:gd name="connsiteY121" fmla="*/ 40640 h 3088640"/>
                <a:gd name="connsiteX122" fmla="*/ 1544868 w 3576868"/>
                <a:gd name="connsiteY122" fmla="*/ 20320 h 3088640"/>
                <a:gd name="connsiteX123" fmla="*/ 1321348 w 3576868"/>
                <a:gd name="connsiteY123" fmla="*/ 40640 h 3088640"/>
                <a:gd name="connsiteX124" fmla="*/ 1250228 w 3576868"/>
                <a:gd name="connsiteY124" fmla="*/ 71120 h 3088640"/>
                <a:gd name="connsiteX125" fmla="*/ 1219748 w 3576868"/>
                <a:gd name="connsiteY125" fmla="*/ 101600 h 3088640"/>
                <a:gd name="connsiteX126" fmla="*/ 1097828 w 3576868"/>
                <a:gd name="connsiteY126" fmla="*/ 132080 h 3088640"/>
                <a:gd name="connsiteX127" fmla="*/ 965748 w 3576868"/>
                <a:gd name="connsiteY127" fmla="*/ 111760 h 3088640"/>
                <a:gd name="connsiteX128" fmla="*/ 904788 w 3576868"/>
                <a:gd name="connsiteY128" fmla="*/ 91440 h 3088640"/>
                <a:gd name="connsiteX129" fmla="*/ 833668 w 3576868"/>
                <a:gd name="connsiteY129" fmla="*/ 50800 h 3088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3576868" h="3088640">
                  <a:moveTo>
                    <a:pt x="833668" y="50800"/>
                  </a:moveTo>
                  <a:cubicBezTo>
                    <a:pt x="808268" y="47413"/>
                    <a:pt x="764538" y="62442"/>
                    <a:pt x="752388" y="71120"/>
                  </a:cubicBezTo>
                  <a:cubicBezTo>
                    <a:pt x="665828" y="132948"/>
                    <a:pt x="766625" y="100241"/>
                    <a:pt x="640628" y="142240"/>
                  </a:cubicBezTo>
                  <a:cubicBezTo>
                    <a:pt x="614134" y="151071"/>
                    <a:pt x="586441" y="155787"/>
                    <a:pt x="559348" y="162560"/>
                  </a:cubicBezTo>
                  <a:cubicBezTo>
                    <a:pt x="545801" y="165947"/>
                    <a:pt x="531673" y="167534"/>
                    <a:pt x="518708" y="172720"/>
                  </a:cubicBezTo>
                  <a:lnTo>
                    <a:pt x="467908" y="193040"/>
                  </a:lnTo>
                  <a:cubicBezTo>
                    <a:pt x="457748" y="203200"/>
                    <a:pt x="445398" y="211565"/>
                    <a:pt x="437428" y="223520"/>
                  </a:cubicBezTo>
                  <a:cubicBezTo>
                    <a:pt x="431487" y="232431"/>
                    <a:pt x="431487" y="244156"/>
                    <a:pt x="427268" y="254000"/>
                  </a:cubicBezTo>
                  <a:cubicBezTo>
                    <a:pt x="421302" y="267921"/>
                    <a:pt x="412266" y="280459"/>
                    <a:pt x="406948" y="294640"/>
                  </a:cubicBezTo>
                  <a:cubicBezTo>
                    <a:pt x="378830" y="369620"/>
                    <a:pt x="417647" y="303991"/>
                    <a:pt x="376468" y="365760"/>
                  </a:cubicBezTo>
                  <a:cubicBezTo>
                    <a:pt x="379855" y="423333"/>
                    <a:pt x="382029" y="480991"/>
                    <a:pt x="386628" y="538480"/>
                  </a:cubicBezTo>
                  <a:cubicBezTo>
                    <a:pt x="396121" y="657143"/>
                    <a:pt x="406530" y="592204"/>
                    <a:pt x="386628" y="731520"/>
                  </a:cubicBezTo>
                  <a:cubicBezTo>
                    <a:pt x="385113" y="742122"/>
                    <a:pt x="379410" y="751702"/>
                    <a:pt x="376468" y="762000"/>
                  </a:cubicBezTo>
                  <a:cubicBezTo>
                    <a:pt x="372632" y="775426"/>
                    <a:pt x="372553" y="790151"/>
                    <a:pt x="366308" y="802640"/>
                  </a:cubicBezTo>
                  <a:cubicBezTo>
                    <a:pt x="358735" y="817786"/>
                    <a:pt x="344540" y="828760"/>
                    <a:pt x="335828" y="843280"/>
                  </a:cubicBezTo>
                  <a:cubicBezTo>
                    <a:pt x="324139" y="862761"/>
                    <a:pt x="318376" y="885628"/>
                    <a:pt x="305348" y="904240"/>
                  </a:cubicBezTo>
                  <a:cubicBezTo>
                    <a:pt x="294362" y="919935"/>
                    <a:pt x="276676" y="929920"/>
                    <a:pt x="264708" y="944880"/>
                  </a:cubicBezTo>
                  <a:cubicBezTo>
                    <a:pt x="249452" y="963950"/>
                    <a:pt x="243605" y="991187"/>
                    <a:pt x="224068" y="1005840"/>
                  </a:cubicBezTo>
                  <a:cubicBezTo>
                    <a:pt x="210521" y="1016000"/>
                    <a:pt x="197207" y="1026478"/>
                    <a:pt x="183428" y="1036320"/>
                  </a:cubicBezTo>
                  <a:cubicBezTo>
                    <a:pt x="151265" y="1059294"/>
                    <a:pt x="145512" y="1058659"/>
                    <a:pt x="112308" y="1087120"/>
                  </a:cubicBezTo>
                  <a:cubicBezTo>
                    <a:pt x="101399" y="1096471"/>
                    <a:pt x="94012" y="1109985"/>
                    <a:pt x="81828" y="1117600"/>
                  </a:cubicBezTo>
                  <a:cubicBezTo>
                    <a:pt x="66362" y="1127266"/>
                    <a:pt x="47961" y="1131147"/>
                    <a:pt x="31028" y="1137920"/>
                  </a:cubicBezTo>
                  <a:cubicBezTo>
                    <a:pt x="20868" y="1168400"/>
                    <a:pt x="-3996" y="1197554"/>
                    <a:pt x="548" y="1229360"/>
                  </a:cubicBezTo>
                  <a:cubicBezTo>
                    <a:pt x="3935" y="1253067"/>
                    <a:pt x="3135" y="1277762"/>
                    <a:pt x="10708" y="1300480"/>
                  </a:cubicBezTo>
                  <a:cubicBezTo>
                    <a:pt x="16953" y="1319214"/>
                    <a:pt x="31732" y="1333944"/>
                    <a:pt x="41188" y="1351280"/>
                  </a:cubicBezTo>
                  <a:cubicBezTo>
                    <a:pt x="52067" y="1371224"/>
                    <a:pt x="60789" y="1392296"/>
                    <a:pt x="71668" y="1412240"/>
                  </a:cubicBezTo>
                  <a:cubicBezTo>
                    <a:pt x="81124" y="1429576"/>
                    <a:pt x="93317" y="1445377"/>
                    <a:pt x="102148" y="1463040"/>
                  </a:cubicBezTo>
                  <a:cubicBezTo>
                    <a:pt x="106937" y="1472619"/>
                    <a:pt x="107519" y="1483941"/>
                    <a:pt x="112308" y="1493520"/>
                  </a:cubicBezTo>
                  <a:cubicBezTo>
                    <a:pt x="117769" y="1504442"/>
                    <a:pt x="127932" y="1512728"/>
                    <a:pt x="132628" y="1524000"/>
                  </a:cubicBezTo>
                  <a:cubicBezTo>
                    <a:pt x="144985" y="1553657"/>
                    <a:pt x="143037" y="1590352"/>
                    <a:pt x="163108" y="1615440"/>
                  </a:cubicBezTo>
                  <a:lnTo>
                    <a:pt x="203748" y="1666240"/>
                  </a:lnTo>
                  <a:cubicBezTo>
                    <a:pt x="228602" y="1790511"/>
                    <a:pt x="200637" y="1661605"/>
                    <a:pt x="224068" y="1747520"/>
                  </a:cubicBezTo>
                  <a:cubicBezTo>
                    <a:pt x="231416" y="1774463"/>
                    <a:pt x="244388" y="1828800"/>
                    <a:pt x="244388" y="1828800"/>
                  </a:cubicBezTo>
                  <a:cubicBezTo>
                    <a:pt x="245094" y="1842928"/>
                    <a:pt x="250392" y="2104968"/>
                    <a:pt x="274868" y="2153920"/>
                  </a:cubicBezTo>
                  <a:cubicBezTo>
                    <a:pt x="281641" y="2167467"/>
                    <a:pt x="289870" y="2180379"/>
                    <a:pt x="295188" y="2194560"/>
                  </a:cubicBezTo>
                  <a:cubicBezTo>
                    <a:pt x="300091" y="2207635"/>
                    <a:pt x="301512" y="2221774"/>
                    <a:pt x="305348" y="2235200"/>
                  </a:cubicBezTo>
                  <a:cubicBezTo>
                    <a:pt x="308290" y="2245498"/>
                    <a:pt x="312121" y="2255520"/>
                    <a:pt x="315508" y="2265680"/>
                  </a:cubicBezTo>
                  <a:cubicBezTo>
                    <a:pt x="327565" y="2374197"/>
                    <a:pt x="331680" y="2357748"/>
                    <a:pt x="315508" y="2479040"/>
                  </a:cubicBezTo>
                  <a:cubicBezTo>
                    <a:pt x="314093" y="2489656"/>
                    <a:pt x="310661" y="2500221"/>
                    <a:pt x="305348" y="2509520"/>
                  </a:cubicBezTo>
                  <a:cubicBezTo>
                    <a:pt x="287970" y="2539932"/>
                    <a:pt x="268409" y="2556619"/>
                    <a:pt x="244388" y="2580640"/>
                  </a:cubicBezTo>
                  <a:cubicBezTo>
                    <a:pt x="222085" y="2647549"/>
                    <a:pt x="208082" y="2676865"/>
                    <a:pt x="244388" y="2773680"/>
                  </a:cubicBezTo>
                  <a:cubicBezTo>
                    <a:pt x="262319" y="2821496"/>
                    <a:pt x="316728" y="2847123"/>
                    <a:pt x="356148" y="2875280"/>
                  </a:cubicBezTo>
                  <a:cubicBezTo>
                    <a:pt x="369927" y="2885122"/>
                    <a:pt x="381986" y="2897536"/>
                    <a:pt x="396788" y="2905760"/>
                  </a:cubicBezTo>
                  <a:cubicBezTo>
                    <a:pt x="412731" y="2914617"/>
                    <a:pt x="429993" y="2921281"/>
                    <a:pt x="447588" y="2926080"/>
                  </a:cubicBezTo>
                  <a:cubicBezTo>
                    <a:pt x="528313" y="2948096"/>
                    <a:pt x="484221" y="2924477"/>
                    <a:pt x="539028" y="2946400"/>
                  </a:cubicBezTo>
                  <a:cubicBezTo>
                    <a:pt x="804328" y="3052520"/>
                    <a:pt x="530309" y="2955590"/>
                    <a:pt x="762548" y="3017520"/>
                  </a:cubicBezTo>
                  <a:cubicBezTo>
                    <a:pt x="780170" y="3022219"/>
                    <a:pt x="796046" y="3032073"/>
                    <a:pt x="813348" y="3037840"/>
                  </a:cubicBezTo>
                  <a:cubicBezTo>
                    <a:pt x="826595" y="3042256"/>
                    <a:pt x="840741" y="3043584"/>
                    <a:pt x="853988" y="3048000"/>
                  </a:cubicBezTo>
                  <a:cubicBezTo>
                    <a:pt x="871290" y="3053767"/>
                    <a:pt x="887319" y="3063079"/>
                    <a:pt x="904788" y="3068320"/>
                  </a:cubicBezTo>
                  <a:cubicBezTo>
                    <a:pt x="921328" y="3073282"/>
                    <a:pt x="938835" y="3074292"/>
                    <a:pt x="955588" y="3078480"/>
                  </a:cubicBezTo>
                  <a:cubicBezTo>
                    <a:pt x="965978" y="3081077"/>
                    <a:pt x="975908" y="3085253"/>
                    <a:pt x="986068" y="3088640"/>
                  </a:cubicBezTo>
                  <a:cubicBezTo>
                    <a:pt x="1026708" y="3085253"/>
                    <a:pt x="1067457" y="3082983"/>
                    <a:pt x="1107988" y="3078480"/>
                  </a:cubicBezTo>
                  <a:cubicBezTo>
                    <a:pt x="1128462" y="3076205"/>
                    <a:pt x="1148371" y="3069300"/>
                    <a:pt x="1168948" y="3068320"/>
                  </a:cubicBezTo>
                  <a:cubicBezTo>
                    <a:pt x="1361888" y="3059132"/>
                    <a:pt x="1555028" y="3054773"/>
                    <a:pt x="1748068" y="3048000"/>
                  </a:cubicBezTo>
                  <a:cubicBezTo>
                    <a:pt x="1795134" y="2953869"/>
                    <a:pt x="1767289" y="2988139"/>
                    <a:pt x="1819188" y="2936240"/>
                  </a:cubicBezTo>
                  <a:cubicBezTo>
                    <a:pt x="1829348" y="2848187"/>
                    <a:pt x="1837133" y="2759827"/>
                    <a:pt x="1849668" y="2672080"/>
                  </a:cubicBezTo>
                  <a:cubicBezTo>
                    <a:pt x="1853055" y="2648373"/>
                    <a:pt x="1840670" y="2615328"/>
                    <a:pt x="1859828" y="2600960"/>
                  </a:cubicBezTo>
                  <a:cubicBezTo>
                    <a:pt x="1890119" y="2578242"/>
                    <a:pt x="1934335" y="2587413"/>
                    <a:pt x="1971588" y="2580640"/>
                  </a:cubicBezTo>
                  <a:lnTo>
                    <a:pt x="2459268" y="2600960"/>
                  </a:lnTo>
                  <a:cubicBezTo>
                    <a:pt x="2479837" y="2602103"/>
                    <a:pt x="2500354" y="2605700"/>
                    <a:pt x="2520228" y="2611120"/>
                  </a:cubicBezTo>
                  <a:cubicBezTo>
                    <a:pt x="2537823" y="2615919"/>
                    <a:pt x="2554095" y="2624667"/>
                    <a:pt x="2571028" y="2631440"/>
                  </a:cubicBezTo>
                  <a:cubicBezTo>
                    <a:pt x="2600445" y="2719691"/>
                    <a:pt x="2551685" y="2580757"/>
                    <a:pt x="2611668" y="2712720"/>
                  </a:cubicBezTo>
                  <a:cubicBezTo>
                    <a:pt x="2620531" y="2732219"/>
                    <a:pt x="2622409" y="2754522"/>
                    <a:pt x="2631988" y="2773680"/>
                  </a:cubicBezTo>
                  <a:cubicBezTo>
                    <a:pt x="2638761" y="2787227"/>
                    <a:pt x="2646157" y="2800480"/>
                    <a:pt x="2652308" y="2814320"/>
                  </a:cubicBezTo>
                  <a:cubicBezTo>
                    <a:pt x="2679125" y="2874659"/>
                    <a:pt x="2661198" y="2851150"/>
                    <a:pt x="2692948" y="2895600"/>
                  </a:cubicBezTo>
                  <a:cubicBezTo>
                    <a:pt x="2702790" y="2909379"/>
                    <a:pt x="2710419" y="2925400"/>
                    <a:pt x="2723428" y="2936240"/>
                  </a:cubicBezTo>
                  <a:cubicBezTo>
                    <a:pt x="2731655" y="2943096"/>
                    <a:pt x="2743880" y="2942640"/>
                    <a:pt x="2753908" y="2946400"/>
                  </a:cubicBezTo>
                  <a:cubicBezTo>
                    <a:pt x="2832226" y="2975769"/>
                    <a:pt x="2777240" y="2962142"/>
                    <a:pt x="2865668" y="2976880"/>
                  </a:cubicBezTo>
                  <a:cubicBezTo>
                    <a:pt x="2936788" y="2973493"/>
                    <a:pt x="3008037" y="2972181"/>
                    <a:pt x="3079028" y="2966720"/>
                  </a:cubicBezTo>
                  <a:cubicBezTo>
                    <a:pt x="3117058" y="2963795"/>
                    <a:pt x="3146168" y="2951555"/>
                    <a:pt x="3180628" y="2936240"/>
                  </a:cubicBezTo>
                  <a:cubicBezTo>
                    <a:pt x="3218108" y="2919582"/>
                    <a:pt x="3235430" y="2907423"/>
                    <a:pt x="3272068" y="2885440"/>
                  </a:cubicBezTo>
                  <a:cubicBezTo>
                    <a:pt x="3278841" y="2875280"/>
                    <a:pt x="3286927" y="2865882"/>
                    <a:pt x="3292388" y="2854960"/>
                  </a:cubicBezTo>
                  <a:cubicBezTo>
                    <a:pt x="3297177" y="2845381"/>
                    <a:pt x="3300959" y="2835071"/>
                    <a:pt x="3302548" y="2824480"/>
                  </a:cubicBezTo>
                  <a:cubicBezTo>
                    <a:pt x="3311147" y="2767151"/>
                    <a:pt x="3315035" y="2709199"/>
                    <a:pt x="3322868" y="2651760"/>
                  </a:cubicBezTo>
                  <a:cubicBezTo>
                    <a:pt x="3328881" y="2607662"/>
                    <a:pt x="3334771" y="2591029"/>
                    <a:pt x="3353348" y="2550160"/>
                  </a:cubicBezTo>
                  <a:cubicBezTo>
                    <a:pt x="3362749" y="2529478"/>
                    <a:pt x="3375090" y="2510171"/>
                    <a:pt x="3383828" y="2489200"/>
                  </a:cubicBezTo>
                  <a:cubicBezTo>
                    <a:pt x="3447029" y="2337517"/>
                    <a:pt x="3361629" y="2504398"/>
                    <a:pt x="3434628" y="2387600"/>
                  </a:cubicBezTo>
                  <a:cubicBezTo>
                    <a:pt x="3447909" y="2366350"/>
                    <a:pt x="3456624" y="2335124"/>
                    <a:pt x="3475268" y="2316480"/>
                  </a:cubicBezTo>
                  <a:cubicBezTo>
                    <a:pt x="3483902" y="2307846"/>
                    <a:pt x="3495588" y="2302933"/>
                    <a:pt x="3505748" y="2296160"/>
                  </a:cubicBezTo>
                  <a:cubicBezTo>
                    <a:pt x="3512521" y="2286000"/>
                    <a:pt x="3520010" y="2276282"/>
                    <a:pt x="3526068" y="2265680"/>
                  </a:cubicBezTo>
                  <a:cubicBezTo>
                    <a:pt x="3542860" y="2236293"/>
                    <a:pt x="3554832" y="2205909"/>
                    <a:pt x="3566708" y="2174240"/>
                  </a:cubicBezTo>
                  <a:cubicBezTo>
                    <a:pt x="3570468" y="2164212"/>
                    <a:pt x="3573481" y="2153920"/>
                    <a:pt x="3576868" y="2143760"/>
                  </a:cubicBezTo>
                  <a:cubicBezTo>
                    <a:pt x="3573481" y="2055707"/>
                    <a:pt x="3578830" y="1966881"/>
                    <a:pt x="3566708" y="1879600"/>
                  </a:cubicBezTo>
                  <a:cubicBezTo>
                    <a:pt x="3559916" y="1830696"/>
                    <a:pt x="3525990" y="1782905"/>
                    <a:pt x="3505748" y="1737360"/>
                  </a:cubicBezTo>
                  <a:cubicBezTo>
                    <a:pt x="3498341" y="1720694"/>
                    <a:pt x="3492201" y="1703493"/>
                    <a:pt x="3485428" y="1686560"/>
                  </a:cubicBezTo>
                  <a:cubicBezTo>
                    <a:pt x="3482041" y="1662853"/>
                    <a:pt x="3479552" y="1639001"/>
                    <a:pt x="3475268" y="1615440"/>
                  </a:cubicBezTo>
                  <a:cubicBezTo>
                    <a:pt x="3472770" y="1601702"/>
                    <a:pt x="3465108" y="1588764"/>
                    <a:pt x="3465108" y="1574800"/>
                  </a:cubicBezTo>
                  <a:cubicBezTo>
                    <a:pt x="3465108" y="1513746"/>
                    <a:pt x="3467695" y="1452503"/>
                    <a:pt x="3475268" y="1391920"/>
                  </a:cubicBezTo>
                  <a:cubicBezTo>
                    <a:pt x="3477925" y="1370666"/>
                    <a:pt x="3489433" y="1351476"/>
                    <a:pt x="3495588" y="1330960"/>
                  </a:cubicBezTo>
                  <a:cubicBezTo>
                    <a:pt x="3499600" y="1317585"/>
                    <a:pt x="3501583" y="1303648"/>
                    <a:pt x="3505748" y="1290320"/>
                  </a:cubicBezTo>
                  <a:cubicBezTo>
                    <a:pt x="3545014" y="1164669"/>
                    <a:pt x="3524118" y="1201805"/>
                    <a:pt x="3566708" y="1137920"/>
                  </a:cubicBezTo>
                  <a:cubicBezTo>
                    <a:pt x="3563321" y="1120987"/>
                    <a:pt x="3565700" y="1101764"/>
                    <a:pt x="3556548" y="1087120"/>
                  </a:cubicBezTo>
                  <a:cubicBezTo>
                    <a:pt x="3547573" y="1072761"/>
                    <a:pt x="3530428" y="1065352"/>
                    <a:pt x="3515908" y="1056640"/>
                  </a:cubicBezTo>
                  <a:cubicBezTo>
                    <a:pt x="3471821" y="1030188"/>
                    <a:pt x="3464031" y="1029188"/>
                    <a:pt x="3424468" y="1016000"/>
                  </a:cubicBezTo>
                  <a:cubicBezTo>
                    <a:pt x="3346590" y="957591"/>
                    <a:pt x="3413030" y="1014466"/>
                    <a:pt x="3363508" y="955040"/>
                  </a:cubicBezTo>
                  <a:cubicBezTo>
                    <a:pt x="3298317" y="876811"/>
                    <a:pt x="3363159" y="969756"/>
                    <a:pt x="3312708" y="894080"/>
                  </a:cubicBezTo>
                  <a:cubicBezTo>
                    <a:pt x="3309321" y="880533"/>
                    <a:pt x="3301159" y="867334"/>
                    <a:pt x="3302548" y="853440"/>
                  </a:cubicBezTo>
                  <a:cubicBezTo>
                    <a:pt x="3307167" y="807246"/>
                    <a:pt x="3332080" y="779962"/>
                    <a:pt x="3353348" y="741680"/>
                  </a:cubicBezTo>
                  <a:cubicBezTo>
                    <a:pt x="3377498" y="698210"/>
                    <a:pt x="3372221" y="706827"/>
                    <a:pt x="3383828" y="660400"/>
                  </a:cubicBezTo>
                  <a:cubicBezTo>
                    <a:pt x="3377055" y="616373"/>
                    <a:pt x="3376795" y="570837"/>
                    <a:pt x="3363508" y="528320"/>
                  </a:cubicBezTo>
                  <a:cubicBezTo>
                    <a:pt x="3359222" y="514606"/>
                    <a:pt x="3342379" y="508749"/>
                    <a:pt x="3333028" y="497840"/>
                  </a:cubicBezTo>
                  <a:cubicBezTo>
                    <a:pt x="3322008" y="484983"/>
                    <a:pt x="3312708" y="470747"/>
                    <a:pt x="3302548" y="457200"/>
                  </a:cubicBezTo>
                  <a:cubicBezTo>
                    <a:pt x="3284634" y="403459"/>
                    <a:pt x="3296533" y="444436"/>
                    <a:pt x="3282228" y="365760"/>
                  </a:cubicBezTo>
                  <a:cubicBezTo>
                    <a:pt x="3279139" y="348770"/>
                    <a:pt x="3278267" y="331078"/>
                    <a:pt x="3272068" y="314960"/>
                  </a:cubicBezTo>
                  <a:cubicBezTo>
                    <a:pt x="3261194" y="286688"/>
                    <a:pt x="3241007" y="262417"/>
                    <a:pt x="3231428" y="233680"/>
                  </a:cubicBezTo>
                  <a:cubicBezTo>
                    <a:pt x="3218927" y="196177"/>
                    <a:pt x="3219580" y="190789"/>
                    <a:pt x="3190788" y="152400"/>
                  </a:cubicBezTo>
                  <a:cubicBezTo>
                    <a:pt x="3182129" y="140854"/>
                    <a:pt x="3131976" y="94116"/>
                    <a:pt x="3119668" y="91440"/>
                  </a:cubicBezTo>
                  <a:cubicBezTo>
                    <a:pt x="3056443" y="77695"/>
                    <a:pt x="2990975" y="77893"/>
                    <a:pt x="2926628" y="71120"/>
                  </a:cubicBezTo>
                  <a:cubicBezTo>
                    <a:pt x="2865668" y="74507"/>
                    <a:pt x="2804802" y="81280"/>
                    <a:pt x="2743748" y="81280"/>
                  </a:cubicBezTo>
                  <a:cubicBezTo>
                    <a:pt x="2365425" y="81280"/>
                    <a:pt x="2464479" y="102903"/>
                    <a:pt x="2296708" y="60960"/>
                  </a:cubicBezTo>
                  <a:cubicBezTo>
                    <a:pt x="2242129" y="24574"/>
                    <a:pt x="2252210" y="23572"/>
                    <a:pt x="2205268" y="10160"/>
                  </a:cubicBezTo>
                  <a:cubicBezTo>
                    <a:pt x="2191842" y="6324"/>
                    <a:pt x="2178175" y="3387"/>
                    <a:pt x="2164628" y="0"/>
                  </a:cubicBezTo>
                  <a:cubicBezTo>
                    <a:pt x="2161241" y="10160"/>
                    <a:pt x="2156442" y="19954"/>
                    <a:pt x="2154468" y="30480"/>
                  </a:cubicBezTo>
                  <a:cubicBezTo>
                    <a:pt x="2146259" y="74262"/>
                    <a:pt x="2147435" y="120043"/>
                    <a:pt x="2134148" y="162560"/>
                  </a:cubicBezTo>
                  <a:cubicBezTo>
                    <a:pt x="2129862" y="176274"/>
                    <a:pt x="2113828" y="182880"/>
                    <a:pt x="2103668" y="193040"/>
                  </a:cubicBezTo>
                  <a:cubicBezTo>
                    <a:pt x="2073188" y="189653"/>
                    <a:pt x="2042478" y="187922"/>
                    <a:pt x="2012228" y="182880"/>
                  </a:cubicBezTo>
                  <a:cubicBezTo>
                    <a:pt x="2001664" y="181119"/>
                    <a:pt x="1992203" y="175043"/>
                    <a:pt x="1981748" y="172720"/>
                  </a:cubicBezTo>
                  <a:cubicBezTo>
                    <a:pt x="1944080" y="164349"/>
                    <a:pt x="1874660" y="156794"/>
                    <a:pt x="1839508" y="152400"/>
                  </a:cubicBezTo>
                  <a:cubicBezTo>
                    <a:pt x="1819188" y="145627"/>
                    <a:pt x="1797706" y="141659"/>
                    <a:pt x="1778548" y="132080"/>
                  </a:cubicBezTo>
                  <a:cubicBezTo>
                    <a:pt x="1758228" y="121920"/>
                    <a:pt x="1737532" y="112479"/>
                    <a:pt x="1717588" y="101600"/>
                  </a:cubicBezTo>
                  <a:cubicBezTo>
                    <a:pt x="1700252" y="92144"/>
                    <a:pt x="1684451" y="79951"/>
                    <a:pt x="1666788" y="71120"/>
                  </a:cubicBezTo>
                  <a:cubicBezTo>
                    <a:pt x="1628529" y="51991"/>
                    <a:pt x="1614153" y="50341"/>
                    <a:pt x="1575348" y="40640"/>
                  </a:cubicBezTo>
                  <a:cubicBezTo>
                    <a:pt x="1565188" y="33867"/>
                    <a:pt x="1556452" y="24181"/>
                    <a:pt x="1544868" y="20320"/>
                  </a:cubicBezTo>
                  <a:cubicBezTo>
                    <a:pt x="1467766" y="-5381"/>
                    <a:pt x="1401821" y="23698"/>
                    <a:pt x="1321348" y="40640"/>
                  </a:cubicBezTo>
                  <a:cubicBezTo>
                    <a:pt x="1302538" y="44600"/>
                    <a:pt x="1263623" y="61552"/>
                    <a:pt x="1250228" y="71120"/>
                  </a:cubicBezTo>
                  <a:cubicBezTo>
                    <a:pt x="1238536" y="79471"/>
                    <a:pt x="1233089" y="96264"/>
                    <a:pt x="1219748" y="101600"/>
                  </a:cubicBezTo>
                  <a:cubicBezTo>
                    <a:pt x="1180853" y="117158"/>
                    <a:pt x="1097828" y="132080"/>
                    <a:pt x="1097828" y="132080"/>
                  </a:cubicBezTo>
                  <a:cubicBezTo>
                    <a:pt x="1059797" y="127326"/>
                    <a:pt x="1005132" y="122501"/>
                    <a:pt x="965748" y="111760"/>
                  </a:cubicBezTo>
                  <a:cubicBezTo>
                    <a:pt x="945084" y="106124"/>
                    <a:pt x="923946" y="101019"/>
                    <a:pt x="904788" y="91440"/>
                  </a:cubicBezTo>
                  <a:cubicBezTo>
                    <a:pt x="820479" y="49285"/>
                    <a:pt x="859068" y="54187"/>
                    <a:pt x="833668" y="50800"/>
                  </a:cubicBezTo>
                  <a:close/>
                </a:path>
              </a:pathLst>
            </a:custGeom>
            <a:grp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1" name="TextBox 40"/>
            <p:cNvSpPr txBox="1"/>
            <p:nvPr/>
          </p:nvSpPr>
          <p:spPr>
            <a:xfrm>
              <a:off x="1377379" y="3200072"/>
              <a:ext cx="1524000" cy="399313"/>
            </a:xfrm>
            <a:prstGeom prst="rect">
              <a:avLst/>
            </a:prstGeom>
            <a:grpFill/>
            <a:ln w="28575">
              <a:solidFill>
                <a:schemeClr val="tx1"/>
              </a:solidFill>
            </a:ln>
          </p:spPr>
          <p:txBody>
            <a:bodyPr wrap="square" rtlCol="0">
              <a:spAutoFit/>
            </a:bodyPr>
            <a:lstStyle/>
            <a:p>
              <a:pPr algn="ctr"/>
              <a:r>
                <a:rPr lang="en-US" sz="2400" b="1" i="1" dirty="0" smtClean="0">
                  <a:latin typeface="+mn-lt"/>
                </a:rPr>
                <a:t>Portfolio</a:t>
              </a:r>
              <a:endParaRPr lang="en-US" sz="2400" b="1" i="1" dirty="0">
                <a:latin typeface="+mn-lt"/>
              </a:endParaRPr>
            </a:p>
          </p:txBody>
        </p:sp>
      </p:grpSp>
    </p:spTree>
    <p:extLst>
      <p:ext uri="{BB962C8B-B14F-4D97-AF65-F5344CB8AC3E}">
        <p14:creationId xmlns:p14="http://schemas.microsoft.com/office/powerpoint/2010/main" val="1807970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3.54167E-6 1.85185E-6 L -0.01471 0.02708 " pathEditMode="relative" rAng="0" ptsTypes="AA">
                                      <p:cBhvr>
                                        <p:cTn id="26" dur="2000" fill="hold"/>
                                        <p:tgtEl>
                                          <p:spTgt spid="29"/>
                                        </p:tgtEl>
                                        <p:attrNameLst>
                                          <p:attrName>ppt_x</p:attrName>
                                          <p:attrName>ppt_y</p:attrName>
                                        </p:attrNameLst>
                                      </p:cBhvr>
                                      <p:rCtr x="-742" y="1343"/>
                                    </p:animMotion>
                                  </p:childTnLst>
                                </p:cTn>
                              </p:par>
                              <p:par>
                                <p:cTn id="27" presetID="42" presetClass="path" presetSubtype="0" accel="50000" decel="50000" fill="hold" nodeType="withEffect">
                                  <p:stCondLst>
                                    <p:cond delay="0"/>
                                  </p:stCondLst>
                                  <p:childTnLst>
                                    <p:animMotion origin="layout" path="M -3.54167E-6 -3.33333E-6 L -0.0151 -0.02314 " pathEditMode="relative" rAng="0" ptsTypes="AA">
                                      <p:cBhvr>
                                        <p:cTn id="28" dur="2000" fill="hold"/>
                                        <p:tgtEl>
                                          <p:spTgt spid="32"/>
                                        </p:tgtEl>
                                        <p:attrNameLst>
                                          <p:attrName>ppt_x</p:attrName>
                                          <p:attrName>ppt_y</p:attrName>
                                        </p:attrNameLst>
                                      </p:cBhvr>
                                      <p:rCtr x="-755" y="-1157"/>
                                    </p:animMotion>
                                  </p:childTnLst>
                                </p:cTn>
                              </p:par>
                              <p:par>
                                <p:cTn id="29" presetID="42" presetClass="path" presetSubtype="0" accel="50000" decel="50000" fill="hold" nodeType="withEffect">
                                  <p:stCondLst>
                                    <p:cond delay="0"/>
                                  </p:stCondLst>
                                  <p:childTnLst>
                                    <p:animMotion origin="layout" path="M -3.54167E-6 -3.33333E-6 L 0.01784 -0.02037 " pathEditMode="relative" rAng="0" ptsTypes="AA">
                                      <p:cBhvr>
                                        <p:cTn id="30" dur="2000" fill="hold"/>
                                        <p:tgtEl>
                                          <p:spTgt spid="31"/>
                                        </p:tgtEl>
                                        <p:attrNameLst>
                                          <p:attrName>ppt_x</p:attrName>
                                          <p:attrName>ppt_y</p:attrName>
                                        </p:attrNameLst>
                                      </p:cBhvr>
                                      <p:rCtr x="885" y="-1019"/>
                                    </p:animMotion>
                                  </p:childTnLst>
                                </p:cTn>
                              </p:par>
                              <p:par>
                                <p:cTn id="31" presetID="42" presetClass="path" presetSubtype="0" accel="50000" decel="50000" fill="hold" nodeType="withEffect">
                                  <p:stCondLst>
                                    <p:cond delay="0"/>
                                  </p:stCondLst>
                                  <p:childTnLst>
                                    <p:animMotion origin="layout" path="M -3.54167E-6 1.85185E-6 L 0.01654 0.02454 " pathEditMode="relative" rAng="0" ptsTypes="AA">
                                      <p:cBhvr>
                                        <p:cTn id="32" dur="2000" fill="hold"/>
                                        <p:tgtEl>
                                          <p:spTgt spid="30"/>
                                        </p:tgtEl>
                                        <p:attrNameLst>
                                          <p:attrName>ppt_x</p:attrName>
                                          <p:attrName>ppt_y</p:attrName>
                                        </p:attrNameLst>
                                      </p:cBhvr>
                                      <p:rCtr x="820" y="1227"/>
                                    </p:animMotion>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Research as a portfolio</a:t>
            </a:r>
            <a:endParaRPr lang="en-US" dirty="0"/>
          </a:p>
        </p:txBody>
      </p:sp>
      <p:sp>
        <p:nvSpPr>
          <p:cNvPr id="3" name="Footer Placeholder 2"/>
          <p:cNvSpPr>
            <a:spLocks noGrp="1"/>
          </p:cNvSpPr>
          <p:nvPr>
            <p:ph type="ftr" sz="quarter" idx="11"/>
          </p:nvPr>
        </p:nvSpPr>
        <p:spPr/>
        <p:txBody>
          <a:bodyPr/>
          <a:lstStyle/>
          <a:p>
            <a:pPr algn="ctr">
              <a:defRPr/>
            </a:pPr>
            <a:r>
              <a:rPr lang="en-US" smtClean="0"/>
              <a:t>http://research.microsoft.com</a:t>
            </a:r>
            <a:endParaRPr lang="en-US" dirty="0"/>
          </a:p>
        </p:txBody>
      </p:sp>
      <p:sp>
        <p:nvSpPr>
          <p:cNvPr id="4" name="Slide Number Placeholder 3"/>
          <p:cNvSpPr>
            <a:spLocks noGrp="1"/>
          </p:cNvSpPr>
          <p:nvPr>
            <p:ph type="sldNum" sz="quarter" idx="12"/>
          </p:nvPr>
        </p:nvSpPr>
        <p:spPr/>
        <p:txBody>
          <a:bodyPr/>
          <a:lstStyle/>
          <a:p>
            <a:pPr>
              <a:defRPr/>
            </a:pPr>
            <a:fld id="{BFA5C8E4-8831-499A-8431-93A0B113E5CC}" type="slidenum">
              <a:rPr lang="en-US" smtClean="0"/>
              <a:pPr>
                <a:defRPr/>
              </a:pPr>
              <a:t>5</a:t>
            </a:fld>
            <a:endParaRPr lang="en-US" dirty="0"/>
          </a:p>
        </p:txBody>
      </p:sp>
      <p:sp>
        <p:nvSpPr>
          <p:cNvPr id="6" name="Content Placeholder 5"/>
          <p:cNvSpPr>
            <a:spLocks noGrp="1"/>
          </p:cNvSpPr>
          <p:nvPr>
            <p:ph sz="quarter" idx="13"/>
          </p:nvPr>
        </p:nvSpPr>
        <p:spPr/>
        <p:txBody>
          <a:bodyPr/>
          <a:lstStyle/>
          <a:p>
            <a:r>
              <a:rPr lang="en-US" dirty="0" smtClean="0"/>
              <a:t>Nature of pay-off (</a:t>
            </a:r>
            <a:r>
              <a:rPr lang="en-US" dirty="0" smtClean="0">
                <a:solidFill>
                  <a:srgbClr val="0070C0"/>
                </a:solidFill>
              </a:rPr>
              <a:t>reward</a:t>
            </a:r>
            <a:r>
              <a:rPr lang="en-US" dirty="0" smtClean="0"/>
              <a:t>)</a:t>
            </a:r>
          </a:p>
          <a:p>
            <a:pPr>
              <a:spcBef>
                <a:spcPts val="4200"/>
              </a:spcBef>
            </a:pPr>
            <a:r>
              <a:rPr lang="en-US" dirty="0" smtClean="0"/>
              <a:t>Likelihood and timing of payoff (</a:t>
            </a:r>
            <a:r>
              <a:rPr lang="en-US" dirty="0" smtClean="0">
                <a:solidFill>
                  <a:srgbClr val="FF0000"/>
                </a:solidFill>
              </a:rPr>
              <a:t>risk</a:t>
            </a:r>
            <a:r>
              <a:rPr lang="en-US" dirty="0" smtClean="0"/>
              <a:t>)</a:t>
            </a:r>
          </a:p>
          <a:p>
            <a:pPr>
              <a:spcBef>
                <a:spcPts val="4200"/>
              </a:spcBef>
            </a:pPr>
            <a:r>
              <a:rPr lang="en-US" dirty="0" smtClean="0"/>
              <a:t>Relationship to other research activities (dependence, overlap)</a:t>
            </a:r>
          </a:p>
          <a:p>
            <a:pPr>
              <a:spcBef>
                <a:spcPts val="4200"/>
              </a:spcBef>
            </a:pPr>
            <a:r>
              <a:rPr lang="en-US" dirty="0" smtClean="0"/>
              <a:t>Relationship to business (relevance)</a:t>
            </a:r>
          </a:p>
          <a:p>
            <a:endParaRPr lang="en-US" dirty="0" smtClean="0"/>
          </a:p>
          <a:p>
            <a:endParaRPr lang="en-US" dirty="0"/>
          </a:p>
        </p:txBody>
      </p:sp>
    </p:spTree>
    <p:extLst>
      <p:ext uri="{BB962C8B-B14F-4D97-AF65-F5344CB8AC3E}">
        <p14:creationId xmlns:p14="http://schemas.microsoft.com/office/powerpoint/2010/main" val="863320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reward/risk</a:t>
            </a:r>
            <a:endParaRPr lang="en-US" dirty="0"/>
          </a:p>
        </p:txBody>
      </p:sp>
      <p:sp>
        <p:nvSpPr>
          <p:cNvPr id="4" name="Footer Placeholder 3"/>
          <p:cNvSpPr>
            <a:spLocks noGrp="1"/>
          </p:cNvSpPr>
          <p:nvPr>
            <p:ph type="ftr" sz="quarter" idx="11"/>
          </p:nvPr>
        </p:nvSpPr>
        <p:spPr/>
        <p:txBody>
          <a:bodyPr/>
          <a:lstStyle/>
          <a:p>
            <a:r>
              <a:rPr lang="en-US" smtClean="0"/>
              <a:t>http://research.microsoft.com</a:t>
            </a:r>
            <a:endParaRPr lang="en-US" dirty="0"/>
          </a:p>
        </p:txBody>
      </p:sp>
      <p:sp>
        <p:nvSpPr>
          <p:cNvPr id="5" name="Slide Number Placeholder 4"/>
          <p:cNvSpPr>
            <a:spLocks noGrp="1"/>
          </p:cNvSpPr>
          <p:nvPr>
            <p:ph type="sldNum" sz="quarter" idx="12"/>
          </p:nvPr>
        </p:nvSpPr>
        <p:spPr/>
        <p:txBody>
          <a:bodyPr/>
          <a:lstStyle/>
          <a:p>
            <a:fld id="{BFA5C8E4-8831-499A-8431-93A0B113E5CC}" type="slidenum">
              <a:rPr lang="en-US" smtClean="0"/>
              <a:pPr/>
              <a:t>6</a:t>
            </a:fld>
            <a:endParaRPr lang="en-US" dirty="0"/>
          </a:p>
        </p:txBody>
      </p:sp>
      <p:sp>
        <p:nvSpPr>
          <p:cNvPr id="3" name="Content Placeholder 2"/>
          <p:cNvSpPr>
            <a:spLocks noGrp="1"/>
          </p:cNvSpPr>
          <p:nvPr>
            <p:ph sz="quarter" idx="13"/>
          </p:nvPr>
        </p:nvSpPr>
        <p:spPr/>
        <p:txBody>
          <a:bodyPr/>
          <a:lstStyle/>
          <a:p>
            <a:r>
              <a:rPr lang="en-US" dirty="0" smtClean="0"/>
              <a:t>Researchers (and their management) must answer these questions:</a:t>
            </a:r>
          </a:p>
          <a:p>
            <a:pPr marL="800100" lvl="1" indent="-342900">
              <a:buFont typeface="Wingdings" panose="05000000000000000000" pitchFamily="2" charset="2"/>
              <a:buChar char="Ø"/>
            </a:pPr>
            <a:r>
              <a:rPr lang="en-US" dirty="0" smtClean="0"/>
              <a:t>How likely is it to succeed?  </a:t>
            </a:r>
            <a:r>
              <a:rPr lang="en-US" dirty="0" smtClean="0">
                <a:solidFill>
                  <a:srgbClr val="FF0000"/>
                </a:solidFill>
              </a:rPr>
              <a:t>[Risk]</a:t>
            </a:r>
            <a:r>
              <a:rPr lang="en-US" dirty="0" smtClean="0"/>
              <a:t> </a:t>
            </a:r>
          </a:p>
          <a:p>
            <a:pPr lvl="2"/>
            <a:r>
              <a:rPr lang="en-US" dirty="0" smtClean="0">
                <a:solidFill>
                  <a:srgbClr val="FF0000"/>
                </a:solidFill>
              </a:rPr>
              <a:t>Technically?</a:t>
            </a:r>
          </a:p>
          <a:p>
            <a:pPr lvl="2"/>
            <a:r>
              <a:rPr lang="en-US" dirty="0" smtClean="0">
                <a:solidFill>
                  <a:srgbClr val="FF0000"/>
                </a:solidFill>
              </a:rPr>
              <a:t>Organizationally?</a:t>
            </a:r>
          </a:p>
          <a:p>
            <a:pPr marL="800100" lvl="1" indent="-342900">
              <a:buFont typeface="Wingdings" panose="05000000000000000000" pitchFamily="2" charset="2"/>
              <a:buChar char="Ø"/>
            </a:pPr>
            <a:r>
              <a:rPr lang="en-US" dirty="0" smtClean="0"/>
              <a:t>If it does succeed, will it benefit my organization?  </a:t>
            </a:r>
            <a:r>
              <a:rPr lang="en-US" dirty="0" smtClean="0">
                <a:solidFill>
                  <a:srgbClr val="0070C0"/>
                </a:solidFill>
              </a:rPr>
              <a:t>[Reward]</a:t>
            </a:r>
            <a:r>
              <a:rPr lang="en-US" dirty="0" smtClean="0"/>
              <a:t> </a:t>
            </a:r>
          </a:p>
          <a:p>
            <a:pPr lvl="2"/>
            <a:r>
              <a:rPr lang="en-US" dirty="0" smtClean="0">
                <a:solidFill>
                  <a:srgbClr val="0070C0"/>
                </a:solidFill>
              </a:rPr>
              <a:t>How?</a:t>
            </a:r>
          </a:p>
          <a:p>
            <a:pPr lvl="2"/>
            <a:r>
              <a:rPr lang="en-US" dirty="0" smtClean="0">
                <a:solidFill>
                  <a:srgbClr val="0070C0"/>
                </a:solidFill>
              </a:rPr>
              <a:t>How much?</a:t>
            </a:r>
          </a:p>
          <a:p>
            <a:pPr lvl="2"/>
            <a:r>
              <a:rPr lang="en-US" dirty="0" smtClean="0">
                <a:solidFill>
                  <a:srgbClr val="0070C0"/>
                </a:solidFill>
              </a:rPr>
              <a:t>When?</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research</a:t>
            </a:r>
            <a:endParaRPr lang="en-US" dirty="0"/>
          </a:p>
        </p:txBody>
      </p:sp>
      <p:sp>
        <p:nvSpPr>
          <p:cNvPr id="7" name="Footer Placeholder 6"/>
          <p:cNvSpPr>
            <a:spLocks noGrp="1"/>
          </p:cNvSpPr>
          <p:nvPr>
            <p:ph type="ftr" sz="quarter" idx="11"/>
          </p:nvPr>
        </p:nvSpPr>
        <p:spPr/>
        <p:txBody>
          <a:bodyPr/>
          <a:lstStyle/>
          <a:p>
            <a:pPr>
              <a:defRPr/>
            </a:pPr>
            <a:r>
              <a:rPr lang="en-US" smtClean="0"/>
              <a:t>http://research.microsoft.com</a:t>
            </a:r>
            <a:endParaRPr lang="en-US"/>
          </a:p>
        </p:txBody>
      </p:sp>
      <p:sp>
        <p:nvSpPr>
          <p:cNvPr id="8" name="Slide Number Placeholder 7"/>
          <p:cNvSpPr>
            <a:spLocks noGrp="1"/>
          </p:cNvSpPr>
          <p:nvPr>
            <p:ph type="sldNum" sz="quarter" idx="12"/>
          </p:nvPr>
        </p:nvSpPr>
        <p:spPr/>
        <p:txBody>
          <a:bodyPr/>
          <a:lstStyle/>
          <a:p>
            <a:pPr algn="ctr">
              <a:defRPr/>
            </a:pPr>
            <a:fld id="{BFA5C8E4-8831-499A-8431-93A0B113E5CC}" type="slidenum">
              <a:rPr lang="en-US" smtClean="0"/>
              <a:pPr algn="ctr">
                <a:defRPr/>
              </a:pPr>
              <a:t>7</a:t>
            </a:fld>
            <a:endParaRPr lang="en-US" dirty="0"/>
          </a:p>
        </p:txBody>
      </p:sp>
      <p:sp>
        <p:nvSpPr>
          <p:cNvPr id="4" name="Text Box 3"/>
          <p:cNvSpPr txBox="1">
            <a:spLocks noChangeArrowheads="1"/>
          </p:cNvSpPr>
          <p:nvPr/>
        </p:nvSpPr>
        <p:spPr bwMode="auto">
          <a:xfrm>
            <a:off x="2133601" y="1801406"/>
            <a:ext cx="8048625" cy="1408719"/>
          </a:xfrm>
          <a:prstGeom prst="rect">
            <a:avLst/>
          </a:prstGeom>
          <a:noFill/>
          <a:ln w="25400">
            <a:solidFill>
              <a:schemeClr val="tx2"/>
            </a:solidFill>
            <a:miter lim="800000"/>
            <a:headEnd/>
            <a:tailEnd/>
          </a:ln>
          <a:effectLst/>
        </p:spPr>
        <p:txBody>
          <a:bodyPr wrap="square">
            <a:spAutoFit/>
          </a:bodyPr>
          <a:lstStyle/>
          <a:p>
            <a:pPr>
              <a:spcBef>
                <a:spcPct val="50000"/>
              </a:spcBef>
            </a:pPr>
            <a:r>
              <a:rPr lang="en-US" b="1" dirty="0">
                <a:latin typeface="+mn-lt"/>
              </a:rPr>
              <a:t>Focus:</a:t>
            </a:r>
          </a:p>
          <a:p>
            <a:pPr>
              <a:lnSpc>
                <a:spcPct val="75000"/>
              </a:lnSpc>
              <a:spcBef>
                <a:spcPct val="50000"/>
              </a:spcBef>
            </a:pPr>
            <a:r>
              <a:rPr lang="en-US" b="1" dirty="0">
                <a:latin typeface="+mn-lt"/>
              </a:rPr>
              <a:t>    </a:t>
            </a:r>
            <a:r>
              <a:rPr lang="en-US" dirty="0">
                <a:latin typeface="+mn-lt"/>
              </a:rPr>
              <a:t>Broad, government-supported, public-domain</a:t>
            </a:r>
          </a:p>
          <a:p>
            <a:pPr>
              <a:lnSpc>
                <a:spcPct val="75000"/>
              </a:lnSpc>
              <a:spcBef>
                <a:spcPct val="50000"/>
              </a:spcBef>
            </a:pPr>
            <a:r>
              <a:rPr lang="en-US" dirty="0">
                <a:latin typeface="+mn-lt"/>
              </a:rPr>
              <a:t>    Determined by faculty/funding agency </a:t>
            </a:r>
            <a:r>
              <a:rPr lang="en-US" dirty="0" smtClean="0">
                <a:latin typeface="+mn-lt"/>
              </a:rPr>
              <a:t>interest (and technical assessment)</a:t>
            </a:r>
            <a:endParaRPr lang="en-US" dirty="0">
              <a:latin typeface="+mn-lt"/>
            </a:endParaRPr>
          </a:p>
          <a:p>
            <a:pPr>
              <a:lnSpc>
                <a:spcPct val="75000"/>
              </a:lnSpc>
              <a:spcBef>
                <a:spcPct val="50000"/>
              </a:spcBef>
            </a:pPr>
            <a:r>
              <a:rPr lang="en-US" dirty="0">
                <a:latin typeface="+mn-lt"/>
              </a:rPr>
              <a:t>    Education vehicle for students (perpetuate system)</a:t>
            </a:r>
          </a:p>
        </p:txBody>
      </p:sp>
      <p:sp>
        <p:nvSpPr>
          <p:cNvPr id="5" name="Text Box 4"/>
          <p:cNvSpPr txBox="1">
            <a:spLocks noChangeArrowheads="1"/>
          </p:cNvSpPr>
          <p:nvPr/>
        </p:nvSpPr>
        <p:spPr bwMode="auto">
          <a:xfrm>
            <a:off x="2133601" y="3581400"/>
            <a:ext cx="8048625" cy="1062470"/>
          </a:xfrm>
          <a:prstGeom prst="rect">
            <a:avLst/>
          </a:prstGeom>
          <a:noFill/>
          <a:ln w="25400">
            <a:solidFill>
              <a:schemeClr val="accent2"/>
            </a:solidFill>
            <a:miter lim="800000"/>
            <a:headEnd/>
            <a:tailEnd/>
          </a:ln>
          <a:effectLst/>
        </p:spPr>
        <p:txBody>
          <a:bodyPr wrap="square">
            <a:spAutoFit/>
          </a:bodyPr>
          <a:lstStyle/>
          <a:p>
            <a:pPr>
              <a:spcBef>
                <a:spcPct val="50000"/>
              </a:spcBef>
            </a:pPr>
            <a:r>
              <a:rPr lang="en-US" b="1" dirty="0">
                <a:latin typeface="+mn-lt"/>
              </a:rPr>
              <a:t>Success metric (reward):</a:t>
            </a:r>
          </a:p>
          <a:p>
            <a:pPr>
              <a:lnSpc>
                <a:spcPct val="75000"/>
              </a:lnSpc>
              <a:spcBef>
                <a:spcPct val="50000"/>
              </a:spcBef>
            </a:pPr>
            <a:r>
              <a:rPr lang="en-US" b="1" dirty="0">
                <a:latin typeface="+mn-lt"/>
              </a:rPr>
              <a:t>    </a:t>
            </a:r>
            <a:r>
              <a:rPr lang="en-US" dirty="0">
                <a:latin typeface="+mn-lt"/>
              </a:rPr>
              <a:t>Publications</a:t>
            </a:r>
          </a:p>
          <a:p>
            <a:pPr>
              <a:lnSpc>
                <a:spcPct val="75000"/>
              </a:lnSpc>
              <a:spcBef>
                <a:spcPct val="50000"/>
              </a:spcBef>
            </a:pPr>
            <a:r>
              <a:rPr lang="en-US" dirty="0">
                <a:latin typeface="+mn-lt"/>
              </a:rPr>
              <a:t>    Faculty reputation (tenure track decision)</a:t>
            </a:r>
          </a:p>
        </p:txBody>
      </p:sp>
      <p:sp>
        <p:nvSpPr>
          <p:cNvPr id="6" name="Text Box 5"/>
          <p:cNvSpPr txBox="1">
            <a:spLocks noChangeArrowheads="1"/>
          </p:cNvSpPr>
          <p:nvPr/>
        </p:nvSpPr>
        <p:spPr bwMode="auto">
          <a:xfrm>
            <a:off x="2133601" y="5029201"/>
            <a:ext cx="8048625" cy="724557"/>
          </a:xfrm>
          <a:prstGeom prst="rect">
            <a:avLst/>
          </a:prstGeom>
          <a:noFill/>
          <a:ln w="25400">
            <a:solidFill>
              <a:srgbClr val="FF0000"/>
            </a:solidFill>
            <a:miter lim="800000"/>
            <a:headEnd/>
            <a:tailEnd/>
          </a:ln>
          <a:effectLst/>
        </p:spPr>
        <p:txBody>
          <a:bodyPr wrap="square">
            <a:spAutoFit/>
          </a:bodyPr>
          <a:lstStyle/>
          <a:p>
            <a:pPr>
              <a:spcBef>
                <a:spcPct val="50000"/>
              </a:spcBef>
            </a:pPr>
            <a:r>
              <a:rPr lang="en-US" b="1" dirty="0">
                <a:latin typeface="+mn-lt"/>
              </a:rPr>
              <a:t>Needs in order to </a:t>
            </a:r>
            <a:r>
              <a:rPr lang="en-US" b="1" dirty="0" smtClean="0">
                <a:latin typeface="+mn-lt"/>
              </a:rPr>
              <a:t>succeed (organizational risk):</a:t>
            </a:r>
            <a:endParaRPr lang="en-US" b="1" dirty="0">
              <a:latin typeface="+mn-lt"/>
            </a:endParaRPr>
          </a:p>
          <a:p>
            <a:pPr>
              <a:lnSpc>
                <a:spcPct val="75000"/>
              </a:lnSpc>
              <a:spcBef>
                <a:spcPct val="50000"/>
              </a:spcBef>
            </a:pPr>
            <a:r>
              <a:rPr lang="en-US" b="1" dirty="0">
                <a:latin typeface="+mn-lt"/>
              </a:rPr>
              <a:t>   </a:t>
            </a:r>
            <a:r>
              <a:rPr lang="en-US" dirty="0">
                <a:latin typeface="+mn-lt"/>
              </a:rPr>
              <a:t> Funding agency approval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company research</a:t>
            </a:r>
            <a:endParaRPr lang="en-US" dirty="0"/>
          </a:p>
        </p:txBody>
      </p:sp>
      <p:sp>
        <p:nvSpPr>
          <p:cNvPr id="6" name="Footer Placeholder 5"/>
          <p:cNvSpPr>
            <a:spLocks noGrp="1"/>
          </p:cNvSpPr>
          <p:nvPr>
            <p:ph type="ftr" sz="quarter" idx="11"/>
          </p:nvPr>
        </p:nvSpPr>
        <p:spPr/>
        <p:txBody>
          <a:bodyPr/>
          <a:lstStyle/>
          <a:p>
            <a:pPr>
              <a:defRPr/>
            </a:pPr>
            <a:r>
              <a:rPr lang="en-US" smtClean="0"/>
              <a:t>http://research.microsoft.com</a:t>
            </a:r>
            <a:endParaRPr lang="en-US"/>
          </a:p>
        </p:txBody>
      </p:sp>
      <p:sp>
        <p:nvSpPr>
          <p:cNvPr id="7" name="Slide Number Placeholder 6"/>
          <p:cNvSpPr>
            <a:spLocks noGrp="1"/>
          </p:cNvSpPr>
          <p:nvPr>
            <p:ph type="sldNum" sz="quarter" idx="12"/>
          </p:nvPr>
        </p:nvSpPr>
        <p:spPr/>
        <p:txBody>
          <a:bodyPr/>
          <a:lstStyle/>
          <a:p>
            <a:pPr algn="ctr">
              <a:defRPr/>
            </a:pPr>
            <a:fld id="{BFA5C8E4-8831-499A-8431-93A0B113E5CC}" type="slidenum">
              <a:rPr lang="en-US" smtClean="0"/>
              <a:pPr algn="ctr">
                <a:defRPr/>
              </a:pPr>
              <a:t>8</a:t>
            </a:fld>
            <a:endParaRPr lang="en-US" dirty="0"/>
          </a:p>
        </p:txBody>
      </p:sp>
      <p:sp>
        <p:nvSpPr>
          <p:cNvPr id="3" name="Text Box 5"/>
          <p:cNvSpPr txBox="1">
            <a:spLocks noChangeArrowheads="1"/>
          </p:cNvSpPr>
          <p:nvPr/>
        </p:nvSpPr>
        <p:spPr bwMode="auto">
          <a:xfrm>
            <a:off x="2085976" y="1800226"/>
            <a:ext cx="8132763" cy="724557"/>
          </a:xfrm>
          <a:prstGeom prst="rect">
            <a:avLst/>
          </a:prstGeom>
          <a:noFill/>
          <a:ln w="25400">
            <a:solidFill>
              <a:schemeClr val="tx2"/>
            </a:solidFill>
            <a:miter lim="800000"/>
            <a:headEnd/>
            <a:tailEnd/>
          </a:ln>
          <a:effectLst/>
        </p:spPr>
        <p:txBody>
          <a:bodyPr wrap="square">
            <a:spAutoFit/>
          </a:bodyPr>
          <a:lstStyle/>
          <a:p>
            <a:pPr>
              <a:spcBef>
                <a:spcPct val="50000"/>
              </a:spcBef>
            </a:pPr>
            <a:r>
              <a:rPr lang="en-US" b="1" dirty="0">
                <a:latin typeface="+mn-lt"/>
              </a:rPr>
              <a:t>Focus:</a:t>
            </a:r>
          </a:p>
          <a:p>
            <a:pPr>
              <a:lnSpc>
                <a:spcPct val="75000"/>
              </a:lnSpc>
              <a:spcBef>
                <a:spcPct val="50000"/>
              </a:spcBef>
            </a:pPr>
            <a:r>
              <a:rPr lang="en-US" b="1" dirty="0">
                <a:latin typeface="+mn-lt"/>
              </a:rPr>
              <a:t>    </a:t>
            </a:r>
            <a:r>
              <a:rPr lang="en-US" dirty="0">
                <a:latin typeface="+mn-lt"/>
              </a:rPr>
              <a:t>Short-term; bounded </a:t>
            </a:r>
            <a:r>
              <a:rPr lang="en-US" dirty="0" smtClean="0">
                <a:latin typeface="+mn-lt"/>
              </a:rPr>
              <a:t>technical risk</a:t>
            </a:r>
            <a:r>
              <a:rPr lang="en-US" dirty="0">
                <a:latin typeface="+mn-lt"/>
              </a:rPr>
              <a:t>.  Advanced development</a:t>
            </a:r>
          </a:p>
        </p:txBody>
      </p:sp>
      <p:sp>
        <p:nvSpPr>
          <p:cNvPr id="4" name="Text Box 7"/>
          <p:cNvSpPr txBox="1">
            <a:spLocks noChangeArrowheads="1"/>
          </p:cNvSpPr>
          <p:nvPr/>
        </p:nvSpPr>
        <p:spPr bwMode="auto">
          <a:xfrm>
            <a:off x="2093913" y="2968626"/>
            <a:ext cx="8132763" cy="724557"/>
          </a:xfrm>
          <a:prstGeom prst="rect">
            <a:avLst/>
          </a:prstGeom>
          <a:noFill/>
          <a:ln w="25400">
            <a:solidFill>
              <a:schemeClr val="accent2"/>
            </a:solidFill>
            <a:miter lim="800000"/>
            <a:headEnd/>
            <a:tailEnd/>
          </a:ln>
          <a:effectLst/>
        </p:spPr>
        <p:txBody>
          <a:bodyPr wrap="square">
            <a:spAutoFit/>
          </a:bodyPr>
          <a:lstStyle/>
          <a:p>
            <a:pPr>
              <a:spcBef>
                <a:spcPct val="50000"/>
              </a:spcBef>
            </a:pPr>
            <a:r>
              <a:rPr lang="en-US" b="1" dirty="0">
                <a:latin typeface="+mn-lt"/>
              </a:rPr>
              <a:t>Success metric (reward):</a:t>
            </a:r>
          </a:p>
          <a:p>
            <a:pPr>
              <a:lnSpc>
                <a:spcPct val="75000"/>
              </a:lnSpc>
              <a:spcBef>
                <a:spcPct val="50000"/>
              </a:spcBef>
            </a:pPr>
            <a:r>
              <a:rPr lang="en-US" b="1" dirty="0">
                <a:latin typeface="+mn-lt"/>
              </a:rPr>
              <a:t>    </a:t>
            </a:r>
            <a:r>
              <a:rPr lang="en-US" dirty="0">
                <a:latin typeface="+mn-lt"/>
              </a:rPr>
              <a:t>Artifacts transferred to product organizations</a:t>
            </a:r>
          </a:p>
        </p:txBody>
      </p:sp>
      <p:sp>
        <p:nvSpPr>
          <p:cNvPr id="5" name="Text Box 8"/>
          <p:cNvSpPr txBox="1">
            <a:spLocks noChangeArrowheads="1"/>
          </p:cNvSpPr>
          <p:nvPr/>
        </p:nvSpPr>
        <p:spPr bwMode="auto">
          <a:xfrm>
            <a:off x="2057401" y="4237039"/>
            <a:ext cx="8132763" cy="1061829"/>
          </a:xfrm>
          <a:prstGeom prst="rect">
            <a:avLst/>
          </a:prstGeom>
          <a:noFill/>
          <a:ln w="25400">
            <a:solidFill>
              <a:srgbClr val="FF0000"/>
            </a:solidFill>
            <a:miter lim="800000"/>
            <a:headEnd/>
            <a:tailEnd/>
          </a:ln>
          <a:effectLst/>
        </p:spPr>
        <p:txBody>
          <a:bodyPr wrap="square">
            <a:spAutoFit/>
          </a:bodyPr>
          <a:lstStyle/>
          <a:p>
            <a:pPr>
              <a:spcBef>
                <a:spcPct val="50000"/>
              </a:spcBef>
            </a:pPr>
            <a:r>
              <a:rPr lang="en-US" b="1" dirty="0">
                <a:latin typeface="+mn-lt"/>
              </a:rPr>
              <a:t>Needs in order to </a:t>
            </a:r>
            <a:r>
              <a:rPr lang="en-US" b="1" dirty="0" smtClean="0">
                <a:latin typeface="+mn-lt"/>
              </a:rPr>
              <a:t>succeed (organizational risk):</a:t>
            </a:r>
            <a:endParaRPr lang="en-US" b="1" dirty="0">
              <a:latin typeface="+mn-lt"/>
            </a:endParaRPr>
          </a:p>
          <a:p>
            <a:pPr>
              <a:lnSpc>
                <a:spcPct val="75000"/>
              </a:lnSpc>
              <a:spcBef>
                <a:spcPct val="50000"/>
              </a:spcBef>
            </a:pPr>
            <a:r>
              <a:rPr lang="en-US" b="1" dirty="0">
                <a:latin typeface="+mn-lt"/>
              </a:rPr>
              <a:t>   </a:t>
            </a:r>
            <a:r>
              <a:rPr lang="en-US" dirty="0">
                <a:latin typeface="+mn-lt"/>
              </a:rPr>
              <a:t> Medium-term management support</a:t>
            </a:r>
          </a:p>
          <a:p>
            <a:pPr>
              <a:lnSpc>
                <a:spcPct val="75000"/>
              </a:lnSpc>
              <a:spcBef>
                <a:spcPct val="50000"/>
              </a:spcBef>
            </a:pPr>
            <a:r>
              <a:rPr lang="en-US" dirty="0">
                <a:latin typeface="+mn-lt"/>
              </a:rPr>
              <a:t>    Close co-operation with receiving organizations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company research</a:t>
            </a:r>
            <a:endParaRPr lang="en-US" dirty="0"/>
          </a:p>
        </p:txBody>
      </p:sp>
      <p:sp>
        <p:nvSpPr>
          <p:cNvPr id="6" name="Footer Placeholder 5"/>
          <p:cNvSpPr>
            <a:spLocks noGrp="1"/>
          </p:cNvSpPr>
          <p:nvPr>
            <p:ph type="ftr" sz="quarter" idx="11"/>
          </p:nvPr>
        </p:nvSpPr>
        <p:spPr/>
        <p:txBody>
          <a:bodyPr/>
          <a:lstStyle/>
          <a:p>
            <a:pPr>
              <a:defRPr/>
            </a:pPr>
            <a:r>
              <a:rPr lang="en-US" smtClean="0"/>
              <a:t>http://research.microsoft.com</a:t>
            </a:r>
            <a:endParaRPr lang="en-US"/>
          </a:p>
        </p:txBody>
      </p:sp>
      <p:sp>
        <p:nvSpPr>
          <p:cNvPr id="7" name="Slide Number Placeholder 6"/>
          <p:cNvSpPr>
            <a:spLocks noGrp="1"/>
          </p:cNvSpPr>
          <p:nvPr>
            <p:ph type="sldNum" sz="quarter" idx="12"/>
          </p:nvPr>
        </p:nvSpPr>
        <p:spPr/>
        <p:txBody>
          <a:bodyPr/>
          <a:lstStyle/>
          <a:p>
            <a:pPr algn="ctr">
              <a:defRPr/>
            </a:pPr>
            <a:fld id="{BFA5C8E4-8831-499A-8431-93A0B113E5CC}" type="slidenum">
              <a:rPr lang="en-US" smtClean="0"/>
              <a:pPr algn="ctr">
                <a:defRPr/>
              </a:pPr>
              <a:t>9</a:t>
            </a:fld>
            <a:endParaRPr lang="en-US" dirty="0"/>
          </a:p>
        </p:txBody>
      </p:sp>
      <p:sp>
        <p:nvSpPr>
          <p:cNvPr id="3" name="Text Box 3"/>
          <p:cNvSpPr txBox="1">
            <a:spLocks noChangeArrowheads="1"/>
          </p:cNvSpPr>
          <p:nvPr/>
        </p:nvSpPr>
        <p:spPr bwMode="auto">
          <a:xfrm>
            <a:off x="2125664" y="1800225"/>
            <a:ext cx="8093075" cy="1226618"/>
          </a:xfrm>
          <a:prstGeom prst="rect">
            <a:avLst/>
          </a:prstGeom>
          <a:noFill/>
          <a:ln w="25400">
            <a:solidFill>
              <a:schemeClr val="tx2"/>
            </a:solidFill>
            <a:miter lim="800000"/>
            <a:headEnd/>
            <a:tailEnd/>
          </a:ln>
          <a:effectLst/>
        </p:spPr>
        <p:txBody>
          <a:bodyPr wrap="square">
            <a:spAutoFit/>
          </a:bodyPr>
          <a:lstStyle/>
          <a:p>
            <a:pPr>
              <a:spcBef>
                <a:spcPct val="50000"/>
              </a:spcBef>
            </a:pPr>
            <a:r>
              <a:rPr lang="en-US" b="1" dirty="0">
                <a:latin typeface="+mn-lt"/>
              </a:rPr>
              <a:t>Focus:</a:t>
            </a:r>
          </a:p>
          <a:p>
            <a:pPr>
              <a:lnSpc>
                <a:spcPct val="50000"/>
              </a:lnSpc>
              <a:spcBef>
                <a:spcPct val="50000"/>
              </a:spcBef>
            </a:pPr>
            <a:r>
              <a:rPr lang="en-US" b="1" dirty="0">
                <a:latin typeface="+mn-lt"/>
              </a:rPr>
              <a:t> </a:t>
            </a:r>
            <a:r>
              <a:rPr lang="en-US" dirty="0">
                <a:latin typeface="+mn-lt"/>
              </a:rPr>
              <a:t>   Long-term; varying breadth.  </a:t>
            </a:r>
          </a:p>
          <a:p>
            <a:pPr>
              <a:lnSpc>
                <a:spcPct val="50000"/>
              </a:lnSpc>
              <a:spcBef>
                <a:spcPct val="50000"/>
              </a:spcBef>
            </a:pPr>
            <a:r>
              <a:rPr lang="en-US" dirty="0">
                <a:latin typeface="+mn-lt"/>
              </a:rPr>
              <a:t>    </a:t>
            </a:r>
            <a:r>
              <a:rPr lang="en-US" dirty="0" smtClean="0">
                <a:latin typeface="+mn-lt"/>
              </a:rPr>
              <a:t>Technically riskier </a:t>
            </a:r>
            <a:r>
              <a:rPr lang="en-US" dirty="0">
                <a:latin typeface="+mn-lt"/>
              </a:rPr>
              <a:t>than small company research.</a:t>
            </a:r>
          </a:p>
          <a:p>
            <a:pPr>
              <a:lnSpc>
                <a:spcPct val="50000"/>
              </a:lnSpc>
              <a:spcBef>
                <a:spcPct val="50000"/>
              </a:spcBef>
            </a:pPr>
            <a:r>
              <a:rPr lang="en-US" dirty="0">
                <a:latin typeface="+mn-lt"/>
              </a:rPr>
              <a:t>    Costlier than university research.</a:t>
            </a:r>
          </a:p>
        </p:txBody>
      </p:sp>
      <p:sp>
        <p:nvSpPr>
          <p:cNvPr id="4" name="Text Box 4"/>
          <p:cNvSpPr txBox="1">
            <a:spLocks noChangeArrowheads="1"/>
          </p:cNvSpPr>
          <p:nvPr/>
        </p:nvSpPr>
        <p:spPr bwMode="auto">
          <a:xfrm>
            <a:off x="2133601" y="3535364"/>
            <a:ext cx="8093075" cy="724557"/>
          </a:xfrm>
          <a:prstGeom prst="rect">
            <a:avLst/>
          </a:prstGeom>
          <a:noFill/>
          <a:ln w="25400">
            <a:solidFill>
              <a:schemeClr val="accent2"/>
            </a:solidFill>
            <a:miter lim="800000"/>
            <a:headEnd/>
            <a:tailEnd/>
          </a:ln>
          <a:effectLst/>
        </p:spPr>
        <p:txBody>
          <a:bodyPr wrap="square">
            <a:spAutoFit/>
          </a:bodyPr>
          <a:lstStyle/>
          <a:p>
            <a:pPr>
              <a:spcBef>
                <a:spcPct val="50000"/>
              </a:spcBef>
            </a:pPr>
            <a:r>
              <a:rPr lang="en-US" b="1" dirty="0">
                <a:latin typeface="+mn-lt"/>
              </a:rPr>
              <a:t>Success metric (reward):</a:t>
            </a:r>
          </a:p>
          <a:p>
            <a:pPr>
              <a:lnSpc>
                <a:spcPct val="75000"/>
              </a:lnSpc>
              <a:spcBef>
                <a:spcPct val="50000"/>
              </a:spcBef>
            </a:pPr>
            <a:r>
              <a:rPr lang="en-US" b="1" dirty="0">
                <a:latin typeface="+mn-lt"/>
              </a:rPr>
              <a:t>  </a:t>
            </a:r>
            <a:r>
              <a:rPr lang="en-US" dirty="0">
                <a:latin typeface="+mn-lt"/>
              </a:rPr>
              <a:t>  Enhance existing businesses; create new ones.</a:t>
            </a:r>
          </a:p>
        </p:txBody>
      </p:sp>
      <p:sp>
        <p:nvSpPr>
          <p:cNvPr id="5" name="Text Box 5"/>
          <p:cNvSpPr txBox="1">
            <a:spLocks noChangeArrowheads="1"/>
          </p:cNvSpPr>
          <p:nvPr/>
        </p:nvSpPr>
        <p:spPr bwMode="auto">
          <a:xfrm>
            <a:off x="2127251" y="4589463"/>
            <a:ext cx="8093075" cy="1218282"/>
          </a:xfrm>
          <a:prstGeom prst="rect">
            <a:avLst/>
          </a:prstGeom>
          <a:noFill/>
          <a:ln w="25400">
            <a:solidFill>
              <a:srgbClr val="FF0000"/>
            </a:solidFill>
            <a:miter lim="800000"/>
            <a:headEnd/>
            <a:tailEnd/>
          </a:ln>
          <a:effectLst/>
        </p:spPr>
        <p:txBody>
          <a:bodyPr wrap="square">
            <a:spAutoFit/>
          </a:bodyPr>
          <a:lstStyle/>
          <a:p>
            <a:pPr>
              <a:spcBef>
                <a:spcPct val="50000"/>
              </a:spcBef>
            </a:pPr>
            <a:r>
              <a:rPr lang="en-US" b="1" dirty="0">
                <a:latin typeface="+mn-lt"/>
              </a:rPr>
              <a:t>Needs in order to </a:t>
            </a:r>
            <a:r>
              <a:rPr lang="en-US" b="1" dirty="0" smtClean="0">
                <a:latin typeface="+mn-lt"/>
              </a:rPr>
              <a:t>succeed (organizational risk):</a:t>
            </a:r>
            <a:endParaRPr lang="en-US" b="1" dirty="0">
              <a:latin typeface="+mn-lt"/>
            </a:endParaRPr>
          </a:p>
          <a:p>
            <a:pPr>
              <a:lnSpc>
                <a:spcPct val="50000"/>
              </a:lnSpc>
              <a:spcBef>
                <a:spcPct val="50000"/>
              </a:spcBef>
            </a:pPr>
            <a:r>
              <a:rPr lang="en-US" b="1" dirty="0">
                <a:latin typeface="+mn-lt"/>
              </a:rPr>
              <a:t> </a:t>
            </a:r>
            <a:r>
              <a:rPr lang="en-US" dirty="0">
                <a:latin typeface="+mn-lt"/>
              </a:rPr>
              <a:t>   Highly creative people</a:t>
            </a:r>
          </a:p>
          <a:p>
            <a:pPr>
              <a:lnSpc>
                <a:spcPct val="50000"/>
              </a:lnSpc>
              <a:spcBef>
                <a:spcPct val="50000"/>
              </a:spcBef>
            </a:pPr>
            <a:r>
              <a:rPr lang="en-US" dirty="0">
                <a:latin typeface="+mn-lt"/>
              </a:rPr>
              <a:t>    Long-term management support</a:t>
            </a:r>
          </a:p>
          <a:p>
            <a:pPr>
              <a:lnSpc>
                <a:spcPct val="50000"/>
              </a:lnSpc>
              <a:spcBef>
                <a:spcPct val="50000"/>
              </a:spcBef>
            </a:pPr>
            <a:r>
              <a:rPr lang="en-US" dirty="0">
                <a:latin typeface="+mn-lt"/>
              </a:rPr>
              <a:t>    Organizational stability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Worldwide Talk (RL)">
  <a:themeElements>
    <a:clrScheme name="Worldwide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SR 2013">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orldwide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rldwide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rldwide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rldwide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rldwide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rldwide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rldwide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rldwide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rldwide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rldwide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rldwide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rldwide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orldwide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5D7DF410C7E54489B91C1684402C06" ma:contentTypeVersion="0" ma:contentTypeDescription="Create a new document." ma:contentTypeScope="" ma:versionID="25be78f5e8949ad461deff2793f2ad90">
  <xsd:schema xmlns:xsd="http://www.w3.org/2001/XMLSchema" xmlns:xs="http://www.w3.org/2001/XMLSchema" xmlns:p="http://schemas.microsoft.com/office/2006/metadata/properties" targetNamespace="http://schemas.microsoft.com/office/2006/metadata/properties" ma:root="true" ma:fieldsID="5899cdd9f954d4d2be3b2a0c6eb1122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B3C073-8A24-413A-ADAD-F681C22C4278}">
  <ds:schemaRefs>
    <ds:schemaRef ds:uri="http://schemas.microsoft.com/office/2006/documentManagement/types"/>
    <ds:schemaRef ds:uri="http://purl.org/dc/elements/1.1/"/>
    <ds:schemaRef ds:uri="http://purl.org/dc/dcmitype/"/>
    <ds:schemaRef ds:uri="http://schemas.microsoft.com/office/infopath/2007/PartnerControls"/>
    <ds:schemaRef ds:uri="http://purl.org/dc/terms/"/>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51F57F2-1468-477F-AECD-394AECE729DA}">
  <ds:schemaRefs>
    <ds:schemaRef ds:uri="http://schemas.microsoft.com/sharepoint/v3/contenttype/forms"/>
  </ds:schemaRefs>
</ds:datastoreItem>
</file>

<file path=customXml/itemProps3.xml><?xml version="1.0" encoding="utf-8"?>
<ds:datastoreItem xmlns:ds="http://schemas.openxmlformats.org/officeDocument/2006/customXml" ds:itemID="{57C91089-A493-438A-A97E-9F4F3957DA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Worldwide Talk (RL)</Template>
  <TotalTime>1609</TotalTime>
  <Words>2034</Words>
  <Application>Microsoft Office PowerPoint</Application>
  <PresentationFormat>Widescreen</PresentationFormat>
  <Paragraphs>314</Paragraphs>
  <Slides>27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Segoe UI</vt:lpstr>
      <vt:lpstr>Segoe UI Light</vt:lpstr>
      <vt:lpstr>Wingdings</vt:lpstr>
      <vt:lpstr>Worldwide Talk (RL)</vt:lpstr>
      <vt:lpstr>Managing Innovation at Microsoft Research</vt:lpstr>
      <vt:lpstr>Outline</vt:lpstr>
      <vt:lpstr>What is (computing) research?</vt:lpstr>
      <vt:lpstr>Kinds of research (simplified)</vt:lpstr>
      <vt:lpstr>Research as a portfolio</vt:lpstr>
      <vt:lpstr>Research:  reward/risk</vt:lpstr>
      <vt:lpstr>University research</vt:lpstr>
      <vt:lpstr>Small company research</vt:lpstr>
      <vt:lpstr>Big company research</vt:lpstr>
      <vt:lpstr>Challenges for research (in a big company)</vt:lpstr>
      <vt:lpstr>Challenges in managing the research portfolio</vt:lpstr>
      <vt:lpstr>Alta Vista: an unexpected journey – part 1</vt:lpstr>
      <vt:lpstr>Alta Vista: an unexpected journey – part 2</vt:lpstr>
      <vt:lpstr>Paxos – the value of theory</vt:lpstr>
      <vt:lpstr>Outline</vt:lpstr>
      <vt:lpstr>MSR labs at a glance</vt:lpstr>
      <vt:lpstr>Where we sit</vt:lpstr>
      <vt:lpstr>Research areas at Microsoft</vt:lpstr>
      <vt:lpstr>Our mission (unchanged since 1991)</vt:lpstr>
      <vt:lpstr>Why is MSR distributed world-wide?</vt:lpstr>
      <vt:lpstr>Microsoft Research norms</vt:lpstr>
      <vt:lpstr>Relationship to Microsoft’s businesses</vt:lpstr>
      <vt:lpstr>More on research management</vt:lpstr>
      <vt:lpstr>Outline</vt:lpstr>
      <vt:lpstr>Selected technology transfers</vt:lpstr>
      <vt:lpstr>Focus areas for MSR Silicon Valley</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 Levin</dc:creator>
  <cp:lastModifiedBy>Roy Levin</cp:lastModifiedBy>
  <cp:revision>118</cp:revision>
  <dcterms:created xsi:type="dcterms:W3CDTF">2006-11-06T17:35:57Z</dcterms:created>
  <dcterms:modified xsi:type="dcterms:W3CDTF">2014-04-08T19:36:51Z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0x010100815D7DF410C7E54489B91C1684402C06</vt:lpwstr>
  </property>
  <property fmtid="{D5CDD505-2E9C-101B-9397-08002B2CF9AE}" pid="3" name="IsMyDocuments">
    <vt:bool>true</vt:bool>
  </property>
</Properties>
</file>